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72" r:id="rId4"/>
    <p:sldId id="267" r:id="rId5"/>
    <p:sldId id="269" r:id="rId6"/>
    <p:sldId id="285" r:id="rId7"/>
    <p:sldId id="261" r:id="rId8"/>
    <p:sldId id="256" r:id="rId9"/>
    <p:sldId id="257" r:id="rId10"/>
    <p:sldId id="258" r:id="rId11"/>
    <p:sldId id="259" r:id="rId12"/>
    <p:sldId id="260" r:id="rId13"/>
    <p:sldId id="262" r:id="rId14"/>
    <p:sldId id="263" r:id="rId15"/>
    <p:sldId id="264" r:id="rId16"/>
    <p:sldId id="273" r:id="rId17"/>
    <p:sldId id="274" r:id="rId18"/>
    <p:sldId id="265" r:id="rId19"/>
    <p:sldId id="266" r:id="rId20"/>
    <p:sldId id="270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90" r:id="rId34"/>
    <p:sldId id="288" r:id="rId35"/>
    <p:sldId id="289" r:id="rId3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ep campira" initials="ac" lastIdx="1" clrIdx="0">
    <p:extLst>
      <p:ext uri="{19B8F6BF-5375-455C-9EA6-DF929625EA0E}">
        <p15:presenceInfo xmlns:p15="http://schemas.microsoft.com/office/powerpoint/2012/main" userId="fbcc083e957442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04:56:46.691" idx="1">
    <p:pos x="6400" y="45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4BD1C-A2A9-4E4E-9A27-59D9AB3679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93BC37B-9A2E-4761-801D-39873EAB2F49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D7BBBA7-FA9A-4CC9-9C97-55810FFD8487}" type="parTrans" cxnId="{891E0C8B-00EB-49EC-A46F-E62AAF6B56D7}">
      <dgm:prSet/>
      <dgm:spPr/>
      <dgm:t>
        <a:bodyPr/>
        <a:lstStyle/>
        <a:p>
          <a:endParaRPr lang="th-TH"/>
        </a:p>
      </dgm:t>
    </dgm:pt>
    <dgm:pt modelId="{BFCFBA9B-460D-45DC-89DA-2BAA7E29B8FA}" type="sibTrans" cxnId="{891E0C8B-00EB-49EC-A46F-E62AAF6B56D7}">
      <dgm:prSet/>
      <dgm:spPr/>
      <dgm:t>
        <a:bodyPr/>
        <a:lstStyle/>
        <a:p>
          <a:endParaRPr lang="th-TH"/>
        </a:p>
      </dgm:t>
    </dgm:pt>
    <dgm:pt modelId="{330F9896-5262-43A1-AA5A-436473D579AB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F3E17BB-158F-4ABF-B04A-26D52531D52D}" type="parTrans" cxnId="{BA9D180C-2189-4856-B769-F43AF291BA3C}">
      <dgm:prSet/>
      <dgm:spPr/>
      <dgm:t>
        <a:bodyPr/>
        <a:lstStyle/>
        <a:p>
          <a:endParaRPr lang="th-TH"/>
        </a:p>
      </dgm:t>
    </dgm:pt>
    <dgm:pt modelId="{661DDE06-7BE9-4AC9-997F-B31B32B6652A}" type="sibTrans" cxnId="{BA9D180C-2189-4856-B769-F43AF291BA3C}">
      <dgm:prSet/>
      <dgm:spPr/>
      <dgm:t>
        <a:bodyPr/>
        <a:lstStyle/>
        <a:p>
          <a:endParaRPr lang="th-TH"/>
        </a:p>
      </dgm:t>
    </dgm:pt>
    <dgm:pt modelId="{1B7BB873-7F79-49B8-A1EB-C4650B07EE37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gm:t>
    </dgm:pt>
    <dgm:pt modelId="{76E0379A-4E17-4853-B32F-8E78F16C06FE}" type="parTrans" cxnId="{B430988E-6212-411B-910E-30CECF236F16}">
      <dgm:prSet/>
      <dgm:spPr/>
      <dgm:t>
        <a:bodyPr/>
        <a:lstStyle/>
        <a:p>
          <a:endParaRPr lang="th-TH"/>
        </a:p>
      </dgm:t>
    </dgm:pt>
    <dgm:pt modelId="{FC8687AE-0DE1-472C-B8BF-72E38CCFC85A}" type="sibTrans" cxnId="{B430988E-6212-411B-910E-30CECF236F16}">
      <dgm:prSet/>
      <dgm:spPr/>
      <dgm:t>
        <a:bodyPr/>
        <a:lstStyle/>
        <a:p>
          <a:endParaRPr lang="th-TH"/>
        </a:p>
      </dgm:t>
    </dgm:pt>
    <dgm:pt modelId="{88E37A0B-185C-4ACC-818B-F017EC7DEEE2}" type="pres">
      <dgm:prSet presAssocID="{4184BD1C-A2A9-4E4E-9A27-59D9AB3679EB}" presName="Name0" presStyleCnt="0">
        <dgm:presLayoutVars>
          <dgm:dir/>
          <dgm:animLvl val="lvl"/>
          <dgm:resizeHandles val="exact"/>
        </dgm:presLayoutVars>
      </dgm:prSet>
      <dgm:spPr/>
    </dgm:pt>
    <dgm:pt modelId="{4DD357BE-FA0B-4FC2-87C8-CF1B87496308}" type="pres">
      <dgm:prSet presAssocID="{693BC37B-9A2E-4761-801D-39873EAB2F49}" presName="parTxOnly" presStyleLbl="node1" presStyleIdx="0" presStyleCnt="3" custLinFactNeighborX="-7648" custLinFactNeighborY="-50238">
        <dgm:presLayoutVars>
          <dgm:chMax val="0"/>
          <dgm:chPref val="0"/>
          <dgm:bulletEnabled val="1"/>
        </dgm:presLayoutVars>
      </dgm:prSet>
      <dgm:spPr/>
    </dgm:pt>
    <dgm:pt modelId="{F6CDDB2A-7424-47EC-99EF-6A320A123578}" type="pres">
      <dgm:prSet presAssocID="{BFCFBA9B-460D-45DC-89DA-2BAA7E29B8FA}" presName="parTxOnlySpace" presStyleCnt="0"/>
      <dgm:spPr/>
    </dgm:pt>
    <dgm:pt modelId="{8FD79051-1C95-4831-B35B-FBE4A8F2724C}" type="pres">
      <dgm:prSet presAssocID="{330F9896-5262-43A1-AA5A-436473D579AB}" presName="parTxOnly" presStyleLbl="node1" presStyleIdx="1" presStyleCnt="3" custLinFactNeighborX="-437" custLinFactNeighborY="-53921">
        <dgm:presLayoutVars>
          <dgm:chMax val="0"/>
          <dgm:chPref val="0"/>
          <dgm:bulletEnabled val="1"/>
        </dgm:presLayoutVars>
      </dgm:prSet>
      <dgm:spPr/>
    </dgm:pt>
    <dgm:pt modelId="{1836703B-B47C-4293-B0A8-852FEF090277}" type="pres">
      <dgm:prSet presAssocID="{661DDE06-7BE9-4AC9-997F-B31B32B6652A}" presName="parTxOnlySpace" presStyleCnt="0"/>
      <dgm:spPr/>
    </dgm:pt>
    <dgm:pt modelId="{066422D9-25A1-4764-8ED1-868C8D80151E}" type="pres">
      <dgm:prSet presAssocID="{1B7BB873-7F79-49B8-A1EB-C4650B07EE37}" presName="parTxOnly" presStyleLbl="node1" presStyleIdx="2" presStyleCnt="3" custLinFactNeighborX="47791" custLinFactNeighborY="-56489">
        <dgm:presLayoutVars>
          <dgm:chMax val="0"/>
          <dgm:chPref val="0"/>
          <dgm:bulletEnabled val="1"/>
        </dgm:presLayoutVars>
      </dgm:prSet>
      <dgm:spPr/>
    </dgm:pt>
  </dgm:ptLst>
  <dgm:cxnLst>
    <dgm:cxn modelId="{BA9D180C-2189-4856-B769-F43AF291BA3C}" srcId="{4184BD1C-A2A9-4E4E-9A27-59D9AB3679EB}" destId="{330F9896-5262-43A1-AA5A-436473D579AB}" srcOrd="1" destOrd="0" parTransId="{7F3E17BB-158F-4ABF-B04A-26D52531D52D}" sibTransId="{661DDE06-7BE9-4AC9-997F-B31B32B6652A}"/>
    <dgm:cxn modelId="{71F7A862-E036-4927-86CE-3B44A55E018B}" type="presOf" srcId="{4184BD1C-A2A9-4E4E-9A27-59D9AB3679EB}" destId="{88E37A0B-185C-4ACC-818B-F017EC7DEEE2}" srcOrd="0" destOrd="0" presId="urn:microsoft.com/office/officeart/2005/8/layout/chevron1"/>
    <dgm:cxn modelId="{891E0C8B-00EB-49EC-A46F-E62AAF6B56D7}" srcId="{4184BD1C-A2A9-4E4E-9A27-59D9AB3679EB}" destId="{693BC37B-9A2E-4761-801D-39873EAB2F49}" srcOrd="0" destOrd="0" parTransId="{1D7BBBA7-FA9A-4CC9-9C97-55810FFD8487}" sibTransId="{BFCFBA9B-460D-45DC-89DA-2BAA7E29B8FA}"/>
    <dgm:cxn modelId="{B430988E-6212-411B-910E-30CECF236F16}" srcId="{4184BD1C-A2A9-4E4E-9A27-59D9AB3679EB}" destId="{1B7BB873-7F79-49B8-A1EB-C4650B07EE37}" srcOrd="2" destOrd="0" parTransId="{76E0379A-4E17-4853-B32F-8E78F16C06FE}" sibTransId="{FC8687AE-0DE1-472C-B8BF-72E38CCFC85A}"/>
    <dgm:cxn modelId="{FF5D3C90-29E5-4FEB-A1E6-20AC93FD6E5F}" type="presOf" srcId="{693BC37B-9A2E-4761-801D-39873EAB2F49}" destId="{4DD357BE-FA0B-4FC2-87C8-CF1B87496308}" srcOrd="0" destOrd="0" presId="urn:microsoft.com/office/officeart/2005/8/layout/chevron1"/>
    <dgm:cxn modelId="{08D6CF9C-9762-4E62-90BE-FAA0E4DBAD3F}" type="presOf" srcId="{1B7BB873-7F79-49B8-A1EB-C4650B07EE37}" destId="{066422D9-25A1-4764-8ED1-868C8D80151E}" srcOrd="0" destOrd="0" presId="urn:microsoft.com/office/officeart/2005/8/layout/chevron1"/>
    <dgm:cxn modelId="{06A6BDB3-A080-491E-8CE8-E512B3A5C477}" type="presOf" srcId="{330F9896-5262-43A1-AA5A-436473D579AB}" destId="{8FD79051-1C95-4831-B35B-FBE4A8F2724C}" srcOrd="0" destOrd="0" presId="urn:microsoft.com/office/officeart/2005/8/layout/chevron1"/>
    <dgm:cxn modelId="{F745AFC7-B56A-4076-B4B4-5A428D279414}" type="presParOf" srcId="{88E37A0B-185C-4ACC-818B-F017EC7DEEE2}" destId="{4DD357BE-FA0B-4FC2-87C8-CF1B87496308}" srcOrd="0" destOrd="0" presId="urn:microsoft.com/office/officeart/2005/8/layout/chevron1"/>
    <dgm:cxn modelId="{D2A1469E-39D6-4B82-B912-FE626CAB9C84}" type="presParOf" srcId="{88E37A0B-185C-4ACC-818B-F017EC7DEEE2}" destId="{F6CDDB2A-7424-47EC-99EF-6A320A123578}" srcOrd="1" destOrd="0" presId="urn:microsoft.com/office/officeart/2005/8/layout/chevron1"/>
    <dgm:cxn modelId="{D8CA431B-A49B-4456-9B24-904ED8BFBD40}" type="presParOf" srcId="{88E37A0B-185C-4ACC-818B-F017EC7DEEE2}" destId="{8FD79051-1C95-4831-B35B-FBE4A8F2724C}" srcOrd="2" destOrd="0" presId="urn:microsoft.com/office/officeart/2005/8/layout/chevron1"/>
    <dgm:cxn modelId="{02404322-1271-4CDC-93C5-B7463E8E8051}" type="presParOf" srcId="{88E37A0B-185C-4ACC-818B-F017EC7DEEE2}" destId="{1836703B-B47C-4293-B0A8-852FEF090277}" srcOrd="3" destOrd="0" presId="urn:microsoft.com/office/officeart/2005/8/layout/chevron1"/>
    <dgm:cxn modelId="{32ADA9CB-5648-4006-B7C6-8D09837D8CA3}" type="presParOf" srcId="{88E37A0B-185C-4ACC-818B-F017EC7DEEE2}" destId="{066422D9-25A1-4764-8ED1-868C8D80151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57BE-FA0B-4FC2-87C8-CF1B87496308}">
      <dsp:nvSpPr>
        <dsp:cNvPr id="0" name=""/>
        <dsp:cNvSpPr/>
      </dsp:nvSpPr>
      <dsp:spPr>
        <a:xfrm>
          <a:off x="0" y="432091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69648" y="432091"/>
        <a:ext cx="1408944" cy="939296"/>
      </dsp:txXfrm>
    </dsp:sp>
    <dsp:sp modelId="{8FD79051-1C95-4831-B35B-FBE4A8F2724C}">
      <dsp:nvSpPr>
        <dsp:cNvPr id="0" name=""/>
        <dsp:cNvSpPr/>
      </dsp:nvSpPr>
      <dsp:spPr>
        <a:xfrm>
          <a:off x="2114317" y="397497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583965" y="397497"/>
        <a:ext cx="1408944" cy="939296"/>
      </dsp:txXfrm>
    </dsp:sp>
    <dsp:sp modelId="{066422D9-25A1-4764-8ED1-868C8D80151E}">
      <dsp:nvSpPr>
        <dsp:cNvPr id="0" name=""/>
        <dsp:cNvSpPr/>
      </dsp:nvSpPr>
      <dsp:spPr>
        <a:xfrm>
          <a:off x="4230687" y="373376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sp:txBody>
      <dsp:txXfrm>
        <a:off x="4700335" y="373376"/>
        <a:ext cx="1408944" cy="9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885B29-D02E-48F0-9475-4FDE5E68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A30DE4F-D054-41C9-8AD8-2D75F5AB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61E4B8-D4AD-4271-92FF-3F6EE47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88084E4-78A3-4583-9D3A-638E2492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80C09F-29DF-46EC-AC53-94A26E53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02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650DD6-862B-4603-ACEE-5A9E1C7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6C3D70E-3712-4006-9CBF-01CBED17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7F4F23-0239-4FC4-842A-079CDA27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8D0512C-D1EB-4AD5-9BEF-E1E14475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F716F43-22F2-4654-99E7-F59347D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42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6301D7EE-54DF-4386-8210-86CC03D4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916087A-9A91-4918-81EF-4D2D06CE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59A66F-BADD-4635-82EF-AA72DC65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AD3301B-556F-4445-9C33-8E84BF37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0EAE02-1E6F-4977-B813-1DA3389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308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E26BA9-4395-4643-8193-7BEC005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BFA839A-11B6-4423-91E8-25DDA22D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75F1C18-9E01-4B09-9AAF-14E7A668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5DA2F71-B425-4CA2-8C1C-0E413BEB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2E66182-606F-4648-BFD3-4DC1C6C0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97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04DA91-0735-40CB-ABCB-F7B21303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C97F4F0-4C8D-43A6-9D7E-590D0281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AC28728-686B-48A3-B28A-DA604EAE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964957A-14D3-44B1-BE3E-20B6EFE2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2E7EF-1305-428D-B6EA-DBAE365B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0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F05E3D-4D7A-419B-9F5F-91A725C1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80C85A1-B3F8-447A-B197-48026DD90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6B98C7E-A168-4A0E-8CCF-82CB0DDF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1E9966D-A3D5-4C20-8877-C7366703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6165B17-C959-475E-837B-D918F547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93E6C3B-F5C7-4ECE-9EBB-139BCC7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37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E8D9A1-7800-4B3E-AA71-8E85349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D22ECD3-DD4A-46A4-AF4C-1BD7515B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F74B5C7-F880-45C5-86C5-16F4C6B9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9DE3278-4497-4042-AD0A-A5417CFEB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B7860CC-C00A-4F5A-8F34-1825DE30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5C8301DE-ECCE-4ED4-B41E-0AF9BD33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A7ABD03-44B9-4247-9F04-9C0BCD09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0D89997-8BF8-4760-B236-726217D1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01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1C882E-C9D2-4158-9506-6BE6346D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E34C4305-3AF9-4374-8D1F-D58C79D3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647C471-049F-472C-A291-34B7DDDF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8A68143-E801-4AFB-9210-1370E6DE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06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61D51B3-6B31-49C6-ABF9-078F6D65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83C8CB2-1955-4813-AC36-0AA60E7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876ABF0-33B2-4563-A48A-8B996574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3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3660BB-8A79-410C-83C5-D800B64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A18283D-682D-4E9A-9956-04E0896F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CC4970B-4296-4550-83FD-1FF71B3AB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8EB24E8-B739-4E50-87EE-A60F3715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772D289-930E-4B6C-8F4C-6A11EB2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1C97DF4-E881-4F68-8BA4-3B557EDF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28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F42F36-244B-4B15-91ED-43306E1D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097D0797-01EF-4B0D-BA7D-80F2A00E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838EF34-84C2-4D81-A6C6-16A68EB10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C6E0627-39BF-494B-9C60-5CE20E51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229EA2-83E7-48C5-87A8-1DA02801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2B18DF9-4F4E-43B1-A3BB-C40983B0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76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A27542-1DEF-46DD-9AC3-E114399A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B382373-C0BF-4281-9D6E-0064A6E2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B835538-862E-44C4-BAB9-00CAA5B11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5D5B-04D8-4234-947B-BFA3D7EB8745}" type="datetimeFigureOut">
              <a:rPr lang="th-TH" smtClean="0"/>
              <a:t>22/10/62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DAB13-B401-46E5-83E3-0C668C74E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E64334-C5DD-42C9-892C-305C23F5F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openxmlformats.org/officeDocument/2006/relationships/image" Target="../media/image45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" Type="http://schemas.openxmlformats.org/officeDocument/2006/relationships/image" Target="../media/image68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CF3D5A-DE7B-4226-9DF1-BE16D5AC88EB}"/>
              </a:ext>
            </a:extLst>
          </p:cNvPr>
          <p:cNvSpPr/>
          <p:nvPr/>
        </p:nvSpPr>
        <p:spPr>
          <a:xfrm>
            <a:off x="4573788" y="107667"/>
            <a:ext cx="3044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effectLst/>
                <a:latin typeface="Roboto"/>
              </a:rPr>
              <a:t>พื้นฐานการแก้สมการเบื้องต้น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B23D8A8-9E4D-4F87-A616-23AD80370903}"/>
              </a:ext>
            </a:extLst>
          </p:cNvPr>
          <p:cNvSpPr txBox="1"/>
          <p:nvPr/>
        </p:nvSpPr>
        <p:spPr>
          <a:xfrm>
            <a:off x="2334389" y="1129579"/>
            <a:ext cx="86171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Linear</a:t>
            </a:r>
            <a:endParaRPr lang="th-TH" sz="20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731F5B2-44D3-4356-8900-2EC57838BF58}"/>
              </a:ext>
            </a:extLst>
          </p:cNvPr>
          <p:cNvSpPr txBox="1"/>
          <p:nvPr/>
        </p:nvSpPr>
        <p:spPr>
          <a:xfrm>
            <a:off x="2334389" y="1894510"/>
            <a:ext cx="151227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Non - linear</a:t>
            </a:r>
            <a:endParaRPr lang="th-TH" sz="20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512E37C-9383-4840-A3E4-1C6B09751B34}"/>
              </a:ext>
            </a:extLst>
          </p:cNvPr>
          <p:cNvSpPr txBox="1"/>
          <p:nvPr/>
        </p:nvSpPr>
        <p:spPr>
          <a:xfrm>
            <a:off x="589085" y="1129579"/>
            <a:ext cx="116462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/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737E8E4-E280-4432-ACD2-8827C23C763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753713" y="1329634"/>
            <a:ext cx="58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048B99BB-98EA-4F22-95E3-0383F5879B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96102" y="1329634"/>
            <a:ext cx="8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23CD400F-8FC0-4397-852B-333A2CAE465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1770526" y="1530702"/>
            <a:ext cx="767244" cy="360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/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94BBA2BB-6572-4CB8-93DA-C1A7EFAAB375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3846667" y="2094565"/>
            <a:ext cx="17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F68F03F-8403-434B-BED6-90734A3E918C}"/>
              </a:ext>
            </a:extLst>
          </p:cNvPr>
          <p:cNvSpPr/>
          <p:nvPr/>
        </p:nvSpPr>
        <p:spPr>
          <a:xfrm>
            <a:off x="0" y="2459387"/>
            <a:ext cx="12192000" cy="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A0BB73A5-7EBF-4D0F-BF6E-26AF4155A255}"/>
              </a:ext>
            </a:extLst>
          </p:cNvPr>
          <p:cNvSpPr/>
          <p:nvPr/>
        </p:nvSpPr>
        <p:spPr>
          <a:xfrm>
            <a:off x="469926" y="3162762"/>
            <a:ext cx="143180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0" i="0" dirty="0">
                <a:effectLst/>
                <a:latin typeface="Roboto"/>
              </a:rPr>
              <a:t>แก้สมการเบื้องต้น</a:t>
            </a:r>
            <a:endParaRPr lang="th-T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/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๒ 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* 2; 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๓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๓ - ๑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;</a:t>
                </a:r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th-TH" sz="2000" dirty="0"/>
              </a:p>
              <a:p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th-TH" sz="2000" dirty="0"/>
                  <a:t>   **แทนค่า  	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blipFill>
                <a:blip r:embed="rId4"/>
                <a:stretch>
                  <a:fillRect l="-1645" b="-629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6546787-302C-4FE8-AF6C-E4F808403AC0}"/>
              </a:ext>
            </a:extLst>
          </p:cNvPr>
          <p:cNvSpPr txBox="1"/>
          <p:nvPr/>
        </p:nvSpPr>
        <p:spPr>
          <a:xfrm>
            <a:off x="2540596" y="3162762"/>
            <a:ext cx="106631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กำจัดตัวแปร</a:t>
            </a: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F912CF7-FB9B-4C43-8A60-DCFA95FCDF02}"/>
              </a:ext>
            </a:extLst>
          </p:cNvPr>
          <p:cNvSpPr/>
          <p:nvPr/>
        </p:nvSpPr>
        <p:spPr>
          <a:xfrm>
            <a:off x="4870579" y="2627219"/>
            <a:ext cx="987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</a:rPr>
              <a:t>สัมประสิทธิ์</a:t>
            </a: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D28665B1-DFF6-4934-ACF0-4065D4B11FE7}"/>
              </a:ext>
            </a:extLst>
          </p:cNvPr>
          <p:cNvCxnSpPr>
            <a:cxnSpLocks/>
          </p:cNvCxnSpPr>
          <p:nvPr/>
        </p:nvCxnSpPr>
        <p:spPr>
          <a:xfrm flipH="1">
            <a:off x="5053672" y="3042646"/>
            <a:ext cx="162592" cy="23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B6505957-590F-4DB4-B0DC-3193A54AA247}"/>
              </a:ext>
            </a:extLst>
          </p:cNvPr>
          <p:cNvSpPr txBox="1"/>
          <p:nvPr/>
        </p:nvSpPr>
        <p:spPr>
          <a:xfrm>
            <a:off x="2556238" y="3762927"/>
            <a:ext cx="114165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จัดรูปย้ายข้าง</a:t>
            </a:r>
          </a:p>
        </p:txBody>
      </p: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532CE4FD-4432-4969-87D6-B4E9BF3CFBF8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>
            <a:off x="1901728" y="3362817"/>
            <a:ext cx="63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>
            <a:extLst>
              <a:ext uri="{FF2B5EF4-FFF2-40B4-BE49-F238E27FC236}">
                <a16:creationId xmlns:a16="http://schemas.microsoft.com/office/drawing/2014/main" id="{45CC8F79-F774-48C0-BEDB-8517C632023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606914" y="3362817"/>
            <a:ext cx="34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: หักมุม 68">
            <a:extLst>
              <a:ext uri="{FF2B5EF4-FFF2-40B4-BE49-F238E27FC236}">
                <a16:creationId xmlns:a16="http://schemas.microsoft.com/office/drawing/2014/main" id="{C1EA7B20-03FC-4D78-A5E5-DEFF6D54E70D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2044981" y="3451725"/>
            <a:ext cx="602806" cy="419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วงรี 77">
            <a:extLst>
              <a:ext uri="{FF2B5EF4-FFF2-40B4-BE49-F238E27FC236}">
                <a16:creationId xmlns:a16="http://schemas.microsoft.com/office/drawing/2014/main" id="{78EE890B-CD2A-4B4F-85FF-E2403B52339A}"/>
              </a:ext>
            </a:extLst>
          </p:cNvPr>
          <p:cNvSpPr/>
          <p:nvPr/>
        </p:nvSpPr>
        <p:spPr>
          <a:xfrm>
            <a:off x="5090969" y="3240713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EF05D6A2-F812-4255-A79E-2B897D4619DD}"/>
              </a:ext>
            </a:extLst>
          </p:cNvPr>
          <p:cNvSpPr/>
          <p:nvPr/>
        </p:nvSpPr>
        <p:spPr>
          <a:xfrm>
            <a:off x="5090968" y="3586890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/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ลูกศรเชื่อมต่อแบบตรง 84">
            <a:extLst>
              <a:ext uri="{FF2B5EF4-FFF2-40B4-BE49-F238E27FC236}">
                <a16:creationId xmlns:a16="http://schemas.microsoft.com/office/drawing/2014/main" id="{C567E832-D046-4ADC-A636-EE8E0C3DA621}"/>
              </a:ext>
            </a:extLst>
          </p:cNvPr>
          <p:cNvCxnSpPr>
            <a:cxnSpLocks/>
          </p:cNvCxnSpPr>
          <p:nvPr/>
        </p:nvCxnSpPr>
        <p:spPr>
          <a:xfrm>
            <a:off x="7271238" y="3284456"/>
            <a:ext cx="19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สี่เหลี่ยมผืนผ้า 85">
            <a:extLst>
              <a:ext uri="{FF2B5EF4-FFF2-40B4-BE49-F238E27FC236}">
                <a16:creationId xmlns:a16="http://schemas.microsoft.com/office/drawing/2014/main" id="{3652DC94-5AB1-4F92-B2A0-9314AAFEFBD0}"/>
              </a:ext>
            </a:extLst>
          </p:cNvPr>
          <p:cNvSpPr/>
          <p:nvPr/>
        </p:nvSpPr>
        <p:spPr>
          <a:xfrm>
            <a:off x="7933651" y="2819036"/>
            <a:ext cx="966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/>
              <a:t>แทนค่า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/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Check: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4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12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5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9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3</m:t>
                    </m:r>
                  </m:oMath>
                </a14:m>
                <a:endParaRPr lang="en-US" sz="2000" b="0" dirty="0">
                  <a:latin typeface="TH Sarabun New" panose="020B0500040200020003" pitchFamily="34" charset="-34"/>
                  <a:ea typeface="Cambria Math" panose="02040503050406030204" pitchFamily="18" charset="0"/>
                  <a:cs typeface="TH Sarabun New" panose="020B0500040200020003" pitchFamily="34" charset="-34"/>
                </a:endParaRPr>
              </a:p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48 = 48</a:t>
                </a:r>
              </a:p>
            </p:txBody>
          </p:sp>
        </mc:Choice>
        <mc:Fallback xmlns="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blipFill>
                <a:blip r:embed="rId6"/>
                <a:stretch>
                  <a:fillRect l="-2032" t="-1695" b="-84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ลูกศรเชื่อมต่อแบบตรง 92">
            <a:extLst>
              <a:ext uri="{FF2B5EF4-FFF2-40B4-BE49-F238E27FC236}">
                <a16:creationId xmlns:a16="http://schemas.microsoft.com/office/drawing/2014/main" id="{C4511422-631F-4177-8837-E877F2B723FC}"/>
              </a:ext>
            </a:extLst>
          </p:cNvPr>
          <p:cNvCxnSpPr>
            <a:cxnSpLocks/>
          </p:cNvCxnSpPr>
          <p:nvPr/>
        </p:nvCxnSpPr>
        <p:spPr>
          <a:xfrm>
            <a:off x="9254231" y="3284456"/>
            <a:ext cx="17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/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/>
                  <a:t>๒</a:t>
                </a:r>
                <a:r>
                  <a:rPr lang="en-US" sz="2000" dirty="0"/>
                  <a:t>;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endParaRPr lang="th-TH" sz="2000" dirty="0"/>
              </a:p>
              <a:p>
                <a:r>
                  <a:rPr lang="th-TH" sz="2000" dirty="0"/>
                  <a:t>แทนค่าเข้าไป ๑</a:t>
                </a:r>
                <a:r>
                  <a:rPr lang="en-US" sz="2000" dirty="0"/>
                  <a:t>;</a:t>
                </a:r>
                <a:r>
                  <a:rPr lang="th-TH" sz="2000" dirty="0"/>
                  <a:t>     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h-TH" sz="2000" dirty="0"/>
                  <a:t>	</a:t>
                </a:r>
                <a:endParaRPr lang="en-US" sz="2000" dirty="0"/>
              </a:p>
            </p:txBody>
          </p:sp>
        </mc:Choice>
        <mc:Fallback xmlns="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blipFill>
                <a:blip r:embed="rId7"/>
                <a:stretch>
                  <a:fillRect l="-1320" b="-3774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ตัวเชื่อมต่อ: หักมุม 96">
            <a:extLst>
              <a:ext uri="{FF2B5EF4-FFF2-40B4-BE49-F238E27FC236}">
                <a16:creationId xmlns:a16="http://schemas.microsoft.com/office/drawing/2014/main" id="{1161CEE0-64FF-4470-BB4E-D5EF41C8A75C}"/>
              </a:ext>
            </a:extLst>
          </p:cNvPr>
          <p:cNvCxnSpPr>
            <a:cxnSpLocks/>
            <a:stCxn id="54" idx="3"/>
            <a:endCxn id="95" idx="1"/>
          </p:cNvCxnSpPr>
          <p:nvPr/>
        </p:nvCxnSpPr>
        <p:spPr>
          <a:xfrm>
            <a:off x="3697897" y="3962982"/>
            <a:ext cx="253670" cy="1763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/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th-TH" sz="1600" dirty="0"/>
                  <a:t>                         </a:t>
                </a:r>
                <a14:m>
                  <m:oMath xmlns:m="http://schemas.openxmlformats.org/officeDocument/2006/math">
                    <m:r>
                      <a:rPr lang="th-TH" sz="160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th-TH" sz="1600" i="1" dirty="0">
                  <a:latin typeface="Cambria Math" panose="02040503050406030204" pitchFamily="18" charset="0"/>
                </a:endParaRPr>
              </a:p>
              <a:p>
                <a:r>
                  <a:rPr lang="th-TH" sz="1600" dirty="0"/>
                  <a:t>                    </a:t>
                </a:r>
                <a14:m>
                  <m:oMath xmlns:m="http://schemas.openxmlformats.org/officeDocument/2006/math">
                    <m:r>
                      <a:rPr lang="th-TH" sz="1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th-T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h-TH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dirty="0"/>
              </a:p>
              <a:p>
                <a:r>
                  <a:rPr lang="en-US" sz="16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	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blipFill>
                <a:blip r:embed="rId8"/>
                <a:stretch>
                  <a:fillRect l="-86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834E8BF6-B6ED-4B1C-97CB-2E13CBBC199A}"/>
              </a:ext>
            </a:extLst>
          </p:cNvPr>
          <p:cNvCxnSpPr>
            <a:cxnSpLocks/>
          </p:cNvCxnSpPr>
          <p:nvPr/>
        </p:nvCxnSpPr>
        <p:spPr>
          <a:xfrm>
            <a:off x="8093685" y="5726017"/>
            <a:ext cx="4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B24FF7-E5A0-426C-9035-CAA33FA2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8" y="1552903"/>
            <a:ext cx="4792601" cy="38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1706A50-065E-44EB-AA4A-22ECA2A1A65E}"/>
              </a:ext>
            </a:extLst>
          </p:cNvPr>
          <p:cNvSpPr/>
          <p:nvPr/>
        </p:nvSpPr>
        <p:spPr>
          <a:xfrm>
            <a:off x="0" y="6334780"/>
            <a:ext cx="453521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รอนอย่างง่าย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9619D74-D958-4758-AF54-08E0FC450A67}"/>
              </a:ext>
            </a:extLst>
          </p:cNvPr>
          <p:cNvGrpSpPr/>
          <p:nvPr/>
        </p:nvGrpSpPr>
        <p:grpSpPr>
          <a:xfrm>
            <a:off x="5525559" y="2281048"/>
            <a:ext cx="6216155" cy="2838973"/>
            <a:chOff x="5601157" y="2428013"/>
            <a:chExt cx="6216155" cy="2838973"/>
          </a:xfrm>
        </p:grpSpPr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6FC13231-7E7F-4ED7-B534-60F25FCD6E31}"/>
                </a:ext>
              </a:extLst>
            </p:cNvPr>
            <p:cNvGrpSpPr/>
            <p:nvPr/>
          </p:nvGrpSpPr>
          <p:grpSpPr>
            <a:xfrm>
              <a:off x="5601157" y="2428013"/>
              <a:ext cx="6216155" cy="2838973"/>
              <a:chOff x="6195754" y="2247057"/>
              <a:chExt cx="6216155" cy="2838973"/>
            </a:xfrm>
          </p:grpSpPr>
          <p:sp>
            <p:nvSpPr>
              <p:cNvPr id="9" name="สี่เหลี่ยมผืนผ้า 8">
                <a:extLst>
                  <a:ext uri="{FF2B5EF4-FFF2-40B4-BE49-F238E27FC236}">
                    <a16:creationId xmlns:a16="http://schemas.microsoft.com/office/drawing/2014/main" id="{7BEA6E7A-9B3F-4E06-8142-D4C207042528}"/>
                  </a:ext>
                </a:extLst>
              </p:cNvPr>
              <p:cNvSpPr/>
              <p:nvPr/>
            </p:nvSpPr>
            <p:spPr>
              <a:xfrm>
                <a:off x="6195754" y="2247057"/>
                <a:ext cx="3157034" cy="13234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20C57F35-18AD-45D0-8F4F-D341C68E0F28}"/>
                  </a:ext>
                </a:extLst>
              </p:cNvPr>
              <p:cNvSpPr/>
              <p:nvPr/>
            </p:nvSpPr>
            <p:spPr>
              <a:xfrm>
                <a:off x="6195755" y="3762590"/>
                <a:ext cx="3157034" cy="132344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E2FFC311-20A3-4C6F-8105-43B16C4409D3}"/>
                  </a:ext>
                </a:extLst>
              </p:cNvPr>
              <p:cNvSpPr/>
              <p:nvPr/>
            </p:nvSpPr>
            <p:spPr>
              <a:xfrm>
                <a:off x="6293206" y="23147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1 ถ้าคำนวณได้ 0 แปลว่าค่าต่ำไป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เพิ่มค่า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ให้สูงขึ้น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 น้ำหนักที่คูณตัวนั้นจะต้องเพิ่มค่า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ตัวแปรเป็นลบ น้ำหนักจะต้องลดค่า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ปรับเพิ่มขึ้น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8C7EE40C-41E1-4623-A570-25EE0AE23E13}"/>
                  </a:ext>
                </a:extLst>
              </p:cNvPr>
              <p:cNvSpPr/>
              <p:nvPr/>
            </p:nvSpPr>
            <p:spPr>
              <a:xfrm>
                <a:off x="6293205" y="37625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0 ถ้าคำนวณได้ 1 แปลว่าค่าสูงไป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ลดค่า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น้อยลง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ตัวแปรไหนเป็นบวกก็ลดค่า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ตัวแปรไหนเป็นลบต้องเพิ่มค่าน้ำหนัก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ปรับลดค่า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D3D071C3-D7FA-4B55-8EB8-C4A3B156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632" y="3195134"/>
              <a:ext cx="1634237" cy="467730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EB17A4C3-D233-4B16-B2FE-7C13D9714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0632" y="3928971"/>
              <a:ext cx="1677090" cy="589602"/>
            </a:xfrm>
            <a:prstGeom prst="rect">
              <a:avLst/>
            </a:prstGeom>
          </p:spPr>
        </p:pic>
        <p:sp>
          <p:nvSpPr>
            <p:cNvPr id="14" name="ลูกศร: ขวา 13">
              <a:extLst>
                <a:ext uri="{FF2B5EF4-FFF2-40B4-BE49-F238E27FC236}">
                  <a16:creationId xmlns:a16="http://schemas.microsoft.com/office/drawing/2014/main" id="{1C05451F-DBAF-41BA-AF93-B8D98C5EA993}"/>
                </a:ext>
              </a:extLst>
            </p:cNvPr>
            <p:cNvSpPr/>
            <p:nvPr/>
          </p:nvSpPr>
          <p:spPr>
            <a:xfrm>
              <a:off x="8907852" y="3654386"/>
              <a:ext cx="431676" cy="355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3E5D41EF-5F25-4F22-B327-0D4E493210BF}"/>
              </a:ext>
            </a:extLst>
          </p:cNvPr>
          <p:cNvSpPr/>
          <p:nvPr/>
        </p:nvSpPr>
        <p:spPr>
          <a:xfrm>
            <a:off x="9395034" y="5233095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h(x</a:t>
            </a:r>
            <a:r>
              <a:rPr lang="en-US" sz="1400" b="0" i="0" baseline="-25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คือคำตอบที่คำนวณได้จากตัวแปรต้น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0BF9B635-9750-42BA-A8B3-1DDA3BBC174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0212153" y="2485423"/>
            <a:ext cx="291724" cy="56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14D4A56-3F7D-46E9-9413-32EFE6A6CD8F}"/>
              </a:ext>
            </a:extLst>
          </p:cNvPr>
          <p:cNvSpPr/>
          <p:nvPr/>
        </p:nvSpPr>
        <p:spPr>
          <a:xfrm>
            <a:off x="10089134" y="2161027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400" b="0" i="0" baseline="-2500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คือตำตอบจริงตัวที่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BD31D185-8345-4E21-9FCA-172368476639}"/>
              </a:ext>
            </a:extLst>
          </p:cNvPr>
          <p:cNvCxnSpPr>
            <a:cxnSpLocks/>
          </p:cNvCxnSpPr>
          <p:nvPr/>
        </p:nvCxnSpPr>
        <p:spPr>
          <a:xfrm flipH="1" flipV="1">
            <a:off x="10761785" y="4076807"/>
            <a:ext cx="132861" cy="104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88737ACB-365C-47E4-A957-542299DEC848}"/>
              </a:ext>
            </a:extLst>
          </p:cNvPr>
          <p:cNvSpPr/>
          <p:nvPr/>
        </p:nvSpPr>
        <p:spPr>
          <a:xfrm>
            <a:off x="7638822" y="1491125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b="0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η</a:t>
            </a:r>
            <a:r>
              <a:rPr lang="th-TH" sz="20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อัตราการเรียนรู้ (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 rate)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4C026BF3-17F5-4A62-AD0E-2E99289C24C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176807" y="2076615"/>
            <a:ext cx="840173" cy="10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198F4F2B-C019-42B9-AADA-C4771AAECB41}"/>
              </a:ext>
            </a:extLst>
          </p:cNvPr>
          <p:cNvSpPr/>
          <p:nvPr/>
        </p:nvSpPr>
        <p:spPr>
          <a:xfrm>
            <a:off x="8166754" y="176883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ค่าที่กำหนดจำนวนการปรับพารามิเตอร์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59AD82A9-C3C0-403C-A3CF-E37DD4D1C3D9}"/>
              </a:ext>
            </a:extLst>
          </p:cNvPr>
          <p:cNvSpPr/>
          <p:nvPr/>
        </p:nvSpPr>
        <p:spPr>
          <a:xfrm>
            <a:off x="4776550" y="642955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หรือ 1 ทั่งคู่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)=0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ก็จะไม่เกิดการเปลี่ยนแปลง</a:t>
            </a:r>
            <a:r>
              <a:rPr lang="th-TH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ใดๆ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2E9F571C-5D31-4DDD-9395-51673281FF94}"/>
              </a:ext>
            </a:extLst>
          </p:cNvPr>
          <p:cNvSpPr/>
          <p:nvPr/>
        </p:nvSpPr>
        <p:spPr>
          <a:xfrm>
            <a:off x="4776550" y="612817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ก็จะได้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)=-1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แล้วการเปลี่ยนแปลงก็เป็นไปในทางตรงกันข้าม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D262DDC6-07CA-4455-8981-6BB7D756CC81}"/>
              </a:ext>
            </a:extLst>
          </p:cNvPr>
          <p:cNvSpPr/>
          <p:nvPr/>
        </p:nvSpPr>
        <p:spPr>
          <a:xfrm>
            <a:off x="4798646" y="560978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แบบนั้น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จะถูกปรับเพิ่ม ส่วน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คือค่าน้ำหนักของตัวแปรตัวที่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จะถูกปรับโดยขึ้นกับว่าค่า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i,j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เป็นเท่าไหร่ ถ้าเป็นบวก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ก็ถูกปรับเพิ่ม ถ้าเป็นลบก็ลด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50CD181C-8BE4-45A9-923F-6E0350F4E885}"/>
              </a:ext>
            </a:extLst>
          </p:cNvPr>
          <p:cNvCxnSpPr/>
          <p:nvPr/>
        </p:nvCxnSpPr>
        <p:spPr>
          <a:xfrm flipH="1">
            <a:off x="6550429" y="5233095"/>
            <a:ext cx="74815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ไดอะแกรม 44">
            <a:extLst>
              <a:ext uri="{FF2B5EF4-FFF2-40B4-BE49-F238E27FC236}">
                <a16:creationId xmlns:a16="http://schemas.microsoft.com/office/drawing/2014/main" id="{3AECFD99-D42A-452A-98F6-C2CF76451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004750"/>
              </p:ext>
            </p:extLst>
          </p:nvPr>
        </p:nvGraphicFramePr>
        <p:xfrm>
          <a:off x="171847" y="0"/>
          <a:ext cx="6578928" cy="2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0" name="Rectangle 4">
            <a:extLst>
              <a:ext uri="{FF2B5EF4-FFF2-40B4-BE49-F238E27FC236}">
                <a16:creationId xmlns:a16="http://schemas.microsoft.com/office/drawing/2014/main" id="{E4C5CA39-8505-4AE1-9980-BA17EBD3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828" y="113642"/>
            <a:ext cx="5240325" cy="142650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อัตราการเรียนรู้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เริ่มต้น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: h(x)=%s, w=%s, 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ให้ทำซ้ำสูงสุด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 ครั้ง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z_h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 w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endParaRPr kumimoji="0" lang="th-TH" altLang="th-TH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รอบ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%d.%d: h(x)=%s, w=%s, b=%s, Δw=%s, Δb=%s'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ถ้าผลลัพธ์ถูกต้องทั้งหมดก็ให้เสร็จสิ้นการเรียนรู้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57E545F-3786-4A5E-83BB-AF764C90C828}"/>
              </a:ext>
            </a:extLst>
          </p:cNvPr>
          <p:cNvSpPr/>
          <p:nvPr/>
        </p:nvSpPr>
        <p:spPr>
          <a:xfrm>
            <a:off x="4029075" y="474114"/>
            <a:ext cx="41338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ADECC8-BE7C-4CBC-8326-414BFC91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" y="2680436"/>
            <a:ext cx="3460449" cy="972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2" descr="ผลการค้นหารูปภาพสำหรับ activation function">
            <a:extLst>
              <a:ext uri="{FF2B5EF4-FFF2-40B4-BE49-F238E27FC236}">
                <a16:creationId xmlns:a16="http://schemas.microsoft.com/office/drawing/2014/main" id="{B6D2FD06-0F30-4D39-8BF3-62A8F05D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64" y="4451377"/>
            <a:ext cx="3940201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87051A0-4970-4FA3-BB46-07893CB33839}"/>
              </a:ext>
            </a:extLst>
          </p:cNvPr>
          <p:cNvSpPr/>
          <p:nvPr/>
        </p:nvSpPr>
        <p:spPr>
          <a:xfrm>
            <a:off x="3633532" y="3074962"/>
            <a:ext cx="318835" cy="2476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DC5FD7C-8116-47FA-8097-5C93E5EE4D50}"/>
              </a:ext>
            </a:extLst>
          </p:cNvPr>
          <p:cNvSpPr/>
          <p:nvPr/>
        </p:nvSpPr>
        <p:spPr>
          <a:xfrm>
            <a:off x="4916230" y="617164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12D6510B-175F-4C3F-A88F-B4CA5FEC37AA}"/>
              </a:ext>
            </a:extLst>
          </p:cNvPr>
          <p:cNvGrpSpPr/>
          <p:nvPr/>
        </p:nvGrpSpPr>
        <p:grpSpPr>
          <a:xfrm>
            <a:off x="4121362" y="2289010"/>
            <a:ext cx="3610479" cy="933580"/>
            <a:chOff x="4051816" y="2174180"/>
            <a:chExt cx="3610479" cy="93358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FE85F849-F637-490E-8132-CA609B01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1816" y="2174180"/>
              <a:ext cx="3610479" cy="933580"/>
            </a:xfrm>
            <a:prstGeom prst="rect">
              <a:avLst/>
            </a:prstGeom>
          </p:spPr>
        </p:pic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D58915D3-6E89-4214-BFEE-830678CB0203}"/>
                </a:ext>
              </a:extLst>
            </p:cNvPr>
            <p:cNvSpPr/>
            <p:nvPr/>
          </p:nvSpPr>
          <p:spPr>
            <a:xfrm>
              <a:off x="4051816" y="2184475"/>
              <a:ext cx="173316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i="0" dirty="0">
                  <a:effectLst/>
                  <a:latin typeface="Arial Black" panose="020B0A04020102020204" pitchFamily="34" charset="0"/>
                  <a:cs typeface="Aharoni" panose="020B0604020202020204" pitchFamily="2" charset="-79"/>
                </a:rPr>
                <a:t>step function</a:t>
              </a:r>
              <a:endParaRPr lang="th-TH" sz="1050" dirty="0">
                <a:latin typeface="Arial Black" panose="020B0A04020102020204" pitchFamily="34" charset="0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B41C8336-CC3E-446A-A952-527CB9AC913F}"/>
              </a:ext>
            </a:extLst>
          </p:cNvPr>
          <p:cNvGrpSpPr/>
          <p:nvPr/>
        </p:nvGrpSpPr>
        <p:grpSpPr>
          <a:xfrm>
            <a:off x="8287934" y="1782627"/>
            <a:ext cx="5004391" cy="3856145"/>
            <a:chOff x="8093699" y="1833135"/>
            <a:chExt cx="5004391" cy="3856145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5D2E144-F9FD-45C4-9F9D-856B4517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038" y="4573067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sigmoid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))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4A273442-4A27-41C3-AED4-23E7935B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623" y="5068039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bandai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2A00A32-75E9-45A1-942D-6A870CBD2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699" y="1833135"/>
              <a:ext cx="3554087" cy="26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85DA35E6-12F4-4911-8F6D-9CE351F29FEE}"/>
                </a:ext>
              </a:extLst>
            </p:cNvPr>
            <p:cNvGrpSpPr/>
            <p:nvPr/>
          </p:nvGrpSpPr>
          <p:grpSpPr>
            <a:xfrm>
              <a:off x="9870742" y="4573067"/>
              <a:ext cx="3227348" cy="1116213"/>
              <a:chOff x="9538215" y="1503165"/>
              <a:chExt cx="3227348" cy="1116213"/>
            </a:xfrm>
          </p:grpSpPr>
          <p:sp>
            <p:nvSpPr>
              <p:cNvPr id="18" name="สี่เหลี่ยมผืนผ้า 17">
                <a:extLst>
                  <a:ext uri="{FF2B5EF4-FFF2-40B4-BE49-F238E27FC236}">
                    <a16:creationId xmlns:a16="http://schemas.microsoft.com/office/drawing/2014/main" id="{E0BBC9CB-C304-4EF4-830F-8FCBAEBA6E89}"/>
                  </a:ext>
                </a:extLst>
              </p:cNvPr>
              <p:cNvSpPr/>
              <p:nvPr/>
            </p:nvSpPr>
            <p:spPr>
              <a:xfrm>
                <a:off x="9538215" y="1685925"/>
                <a:ext cx="253485" cy="1619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" name="สี่เหลี่ยมผืนผ้า 20">
                <a:extLst>
                  <a:ext uri="{FF2B5EF4-FFF2-40B4-BE49-F238E27FC236}">
                    <a16:creationId xmlns:a16="http://schemas.microsoft.com/office/drawing/2014/main" id="{EA17E067-4548-4FA9-9CEF-5E16BAE35CC0}"/>
                  </a:ext>
                </a:extLst>
              </p:cNvPr>
              <p:cNvSpPr/>
              <p:nvPr/>
            </p:nvSpPr>
            <p:spPr>
              <a:xfrm>
                <a:off x="9538215" y="1964830"/>
                <a:ext cx="253485" cy="1619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C3A3F239-6C57-4B03-B514-ECA6E74137AC}"/>
                  </a:ext>
                </a:extLst>
              </p:cNvPr>
              <p:cNvSpPr/>
              <p:nvPr/>
            </p:nvSpPr>
            <p:spPr>
              <a:xfrm>
                <a:off x="9986745" y="1503165"/>
                <a:ext cx="934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0" dirty="0">
                    <a:solidFill>
                      <a:srgbClr val="000066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sigmoid</a:t>
                </a:r>
                <a:endParaRPr lang="th-TH" sz="24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0E458A6-F077-49AF-A6D0-716256EB6ABD}"/>
                  </a:ext>
                </a:extLst>
              </p:cNvPr>
              <p:cNvSpPr/>
              <p:nvPr/>
            </p:nvSpPr>
            <p:spPr>
              <a:xfrm>
                <a:off x="9986745" y="1788381"/>
                <a:ext cx="277881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step function</a:t>
                </a:r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</p:grp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C22259D9-9896-440A-87E5-FD7021721CFB}"/>
              </a:ext>
            </a:extLst>
          </p:cNvPr>
          <p:cNvSpPr/>
          <p:nvPr/>
        </p:nvSpPr>
        <p:spPr>
          <a:xfrm>
            <a:off x="2762250" y="1094493"/>
            <a:ext cx="6667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มีค่ามากเมื่อ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มาก และน้อยเมื่อ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ที่ค่ามากกว่าจะต้องได้ค่าฟังก์ชันที่มากกว่าหรือเท่ากับค่า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ที่น้อยกว่าเสมอ 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CF48EDE5-F439-4CEB-893C-B98F7B79DAF5}"/>
              </a:ext>
            </a:extLst>
          </p:cNvPr>
          <p:cNvSpPr/>
          <p:nvPr/>
        </p:nvSpPr>
        <p:spPr>
          <a:xfrm>
            <a:off x="4038600" y="2163178"/>
            <a:ext cx="3928748" cy="990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836ACC10-74DD-4712-89C4-766DDD5B4910}"/>
              </a:ext>
            </a:extLst>
          </p:cNvPr>
          <p:cNvGrpSpPr/>
          <p:nvPr/>
        </p:nvGrpSpPr>
        <p:grpSpPr>
          <a:xfrm>
            <a:off x="4038600" y="3177511"/>
            <a:ext cx="3928748" cy="1001738"/>
            <a:chOff x="4038600" y="3177511"/>
            <a:chExt cx="3928748" cy="1001738"/>
          </a:xfrm>
        </p:grpSpPr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229F1D1D-22F3-4582-BE06-87DE1BCDFD8B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DB432FA-8155-422F-8C2A-C2E4B9C4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85DCA92B-2825-47FB-9BA1-B296B0F3F8DE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68B08926-6B21-4429-99EB-77B65E15CEA8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9273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B1BB3D24-D024-43CB-8A1A-AC07845B5050}"/>
              </a:ext>
            </a:extLst>
          </p:cNvPr>
          <p:cNvSpPr/>
          <p:nvPr/>
        </p:nvSpPr>
        <p:spPr>
          <a:xfrm>
            <a:off x="8083706" y="1089310"/>
            <a:ext cx="4091143" cy="5752692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498E25D-0521-47EB-95A5-C5A2F6FB1078}"/>
              </a:ext>
            </a:extLst>
          </p:cNvPr>
          <p:cNvSpPr/>
          <p:nvPr/>
        </p:nvSpPr>
        <p:spPr>
          <a:xfrm>
            <a:off x="4200525" y="180172"/>
            <a:ext cx="37909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ฟังก์ชันค่าเสียหาย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7C77DBA-7B94-419D-ADB0-C407F2F51763}"/>
              </a:ext>
            </a:extLst>
          </p:cNvPr>
          <p:cNvSpPr/>
          <p:nvPr/>
        </p:nvSpPr>
        <p:spPr>
          <a:xfrm>
            <a:off x="3991898" y="703392"/>
            <a:ext cx="4208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ค่าที่เป็นตัวบ่งบอกถึงความผิดพลาดของผล</a:t>
            </a:r>
            <a:r>
              <a:rPr lang="th-TH" sz="16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นาย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ยิ่งมีค่าน้อยก็ยิ่งดี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585B8C3-CD07-4FD7-AE93-801E9342CCAE}"/>
              </a:ext>
            </a:extLst>
          </p:cNvPr>
          <p:cNvSpPr/>
          <p:nvPr/>
        </p:nvSpPr>
        <p:spPr>
          <a:xfrm>
            <a:off x="8116951" y="2798618"/>
            <a:ext cx="4060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ปรับค่าพารามิเตอร์ตัวไหนค่าเสียหายจะมีค่าเปลี่ยนแปลงไปยังไง</a:t>
            </a:r>
          </a:p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ด้วยการหา อนุพันธ์ย่อย ของ </a:t>
            </a:r>
            <a:r>
              <a:rPr lang="en-US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เทียบกับพารามิเตอร์ตัวนั้น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BA06A10A-BF15-4575-B190-8821B28E0269}"/>
              </a:ext>
            </a:extLst>
          </p:cNvPr>
          <p:cNvSpPr/>
          <p:nvPr/>
        </p:nvSpPr>
        <p:spPr>
          <a:xfrm>
            <a:off x="2497055" y="5368383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พิจารณาปรับค่าพารามิเตอร์ </a:t>
            </a:r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b="1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15FDB511-2880-436D-A5F1-CC577CE4D78E}"/>
              </a:ext>
            </a:extLst>
          </p:cNvPr>
          <p:cNvSpPr/>
          <p:nvPr/>
        </p:nvSpPr>
        <p:spPr>
          <a:xfrm>
            <a:off x="11020847" y="-9132"/>
            <a:ext cx="1171153" cy="10772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1600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ลูกศร: ขวา 34">
            <a:extLst>
              <a:ext uri="{FF2B5EF4-FFF2-40B4-BE49-F238E27FC236}">
                <a16:creationId xmlns:a16="http://schemas.microsoft.com/office/drawing/2014/main" id="{2C6A428B-D2F3-4DBB-920F-4C0CDDD1F6A6}"/>
              </a:ext>
            </a:extLst>
          </p:cNvPr>
          <p:cNvSpPr/>
          <p:nvPr/>
        </p:nvSpPr>
        <p:spPr>
          <a:xfrm rot="5400000">
            <a:off x="9713752" y="3407402"/>
            <a:ext cx="367715" cy="22373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A3FAD20D-1072-4F32-84FE-23046204FE5E}"/>
              </a:ext>
            </a:extLst>
          </p:cNvPr>
          <p:cNvGrpSpPr/>
          <p:nvPr/>
        </p:nvGrpSpPr>
        <p:grpSpPr>
          <a:xfrm>
            <a:off x="173543" y="1164945"/>
            <a:ext cx="3419475" cy="1591079"/>
            <a:chOff x="173543" y="1164945"/>
            <a:chExt cx="3419475" cy="1591079"/>
          </a:xfrm>
        </p:grpSpPr>
        <p:grpSp>
          <p:nvGrpSpPr>
            <p:cNvPr id="33" name="กลุ่ม 32">
              <a:extLst>
                <a:ext uri="{FF2B5EF4-FFF2-40B4-BE49-F238E27FC236}">
                  <a16:creationId xmlns:a16="http://schemas.microsoft.com/office/drawing/2014/main" id="{E96BAD43-12AA-4779-9C08-F93566A51146}"/>
                </a:ext>
              </a:extLst>
            </p:cNvPr>
            <p:cNvGrpSpPr/>
            <p:nvPr/>
          </p:nvGrpSpPr>
          <p:grpSpPr>
            <a:xfrm>
              <a:off x="422038" y="1406369"/>
              <a:ext cx="2980622" cy="1271140"/>
              <a:chOff x="75625" y="2971736"/>
              <a:chExt cx="2980622" cy="1271140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F0630CBE-C4D4-46E9-844E-FBF597314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625" y="2971736"/>
                <a:ext cx="2980622" cy="330415"/>
              </a:xfrm>
              <a:prstGeom prst="rect">
                <a:avLst/>
              </a:prstGeom>
            </p:spPr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B69B43A-E19A-4D42-941C-7578F1C70868}"/>
                  </a:ext>
                </a:extLst>
              </p:cNvPr>
              <p:cNvSpPr/>
              <p:nvPr/>
            </p:nvSpPr>
            <p:spPr>
              <a:xfrm>
                <a:off x="371538" y="3302151"/>
                <a:ext cx="23887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เอนโทรปีไขว้ (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cross entropy)</a:t>
                </a:r>
                <a:endParaRPr lang="th-TH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6DF620FA-FA86-4224-B20E-297978436A09}"/>
                  </a:ext>
                </a:extLst>
              </p:cNvPr>
              <p:cNvSpPr/>
              <p:nvPr/>
            </p:nvSpPr>
            <p:spPr>
              <a:xfrm>
                <a:off x="530022" y="3719656"/>
                <a:ext cx="201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loss function )</a:t>
                </a:r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6E609C18-F55F-415A-81EB-7A510AAB7053}"/>
                  </a:ext>
                </a:extLst>
              </p:cNvPr>
              <p:cNvSpPr/>
              <p:nvPr/>
            </p:nvSpPr>
            <p:spPr>
              <a:xfrm>
                <a:off x="511799" y="3534990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ความควรจะเป็น (</a:t>
                </a:r>
                <a:r>
                  <a:rPr lang="en-US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likelihood)</a:t>
                </a:r>
                <a:endPara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59005B84-0114-4BD3-9514-C15007430D52}"/>
                </a:ext>
              </a:extLst>
            </p:cNvPr>
            <p:cNvSpPr/>
            <p:nvPr/>
          </p:nvSpPr>
          <p:spPr>
            <a:xfrm>
              <a:off x="173543" y="1164945"/>
              <a:ext cx="3419475" cy="15910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A9DA98C9-7B33-4ABE-8CA4-DD947DEADB3F}"/>
              </a:ext>
            </a:extLst>
          </p:cNvPr>
          <p:cNvGrpSpPr/>
          <p:nvPr/>
        </p:nvGrpSpPr>
        <p:grpSpPr>
          <a:xfrm>
            <a:off x="8181473" y="1164945"/>
            <a:ext cx="3587667" cy="1407736"/>
            <a:chOff x="300831" y="3625062"/>
            <a:chExt cx="3587667" cy="1407736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2FEE13CE-80B0-4163-9F18-98356812604C}"/>
                </a:ext>
              </a:extLst>
            </p:cNvPr>
            <p:cNvSpPr/>
            <p:nvPr/>
          </p:nvSpPr>
          <p:spPr>
            <a:xfrm>
              <a:off x="332717" y="3647803"/>
              <a:ext cx="3555781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อนุพันธ์ย่อย (</a:t>
              </a:r>
              <a:r>
                <a:rPr lang="en-US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partial derivative)</a:t>
              </a:r>
            </a:p>
            <a:p>
              <a:pPr algn="ctr"/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หรือ</a:t>
              </a:r>
              <a:endPara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ค่าความชัน 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gradient) </a:t>
              </a:r>
              <a:r>
                <a:rPr lang="en-US" b="0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4847B673-101B-4621-9B37-E520630297C9}"/>
                </a:ext>
              </a:extLst>
            </p:cNvPr>
            <p:cNvSpPr/>
            <p:nvPr/>
          </p:nvSpPr>
          <p:spPr>
            <a:xfrm>
              <a:off x="300831" y="3625062"/>
              <a:ext cx="3555781" cy="13849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D8D8700C-DD04-43C6-8A6D-0B061D5D175E}"/>
              </a:ext>
            </a:extLst>
          </p:cNvPr>
          <p:cNvGrpSpPr/>
          <p:nvPr/>
        </p:nvGrpSpPr>
        <p:grpSpPr>
          <a:xfrm>
            <a:off x="8574886" y="3808860"/>
            <a:ext cx="2869185" cy="2898686"/>
            <a:chOff x="4779390" y="3779142"/>
            <a:chExt cx="2869185" cy="2898686"/>
          </a:xfrm>
        </p:grpSpPr>
        <p:grpSp>
          <p:nvGrpSpPr>
            <p:cNvPr id="34" name="กลุ่ม 33">
              <a:extLst>
                <a:ext uri="{FF2B5EF4-FFF2-40B4-BE49-F238E27FC236}">
                  <a16:creationId xmlns:a16="http://schemas.microsoft.com/office/drawing/2014/main" id="{2B9FFCA4-7301-4D5C-B9BF-384D05FE5EFD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A5B833D2-406F-4E5D-950C-2C652CF6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</p:spPr>
          </p:pic>
          <p:pic>
            <p:nvPicPr>
              <p:cNvPr id="21" name="รูปภาพ 20">
                <a:extLst>
                  <a:ext uri="{FF2B5EF4-FFF2-40B4-BE49-F238E27FC236}">
                    <a16:creationId xmlns:a16="http://schemas.microsoft.com/office/drawing/2014/main" id="{8E7481F7-590E-44E7-98F5-E536378F5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</p:spPr>
          </p:pic>
          <p:sp>
            <p:nvSpPr>
              <p:cNvPr id="24" name="สี่เหลี่ยมผืนผ้า 23">
                <a:extLst>
                  <a:ext uri="{FF2B5EF4-FFF2-40B4-BE49-F238E27FC236}">
                    <a16:creationId xmlns:a16="http://schemas.microsoft.com/office/drawing/2014/main" id="{A0297786-2301-4EBE-B0DB-8DEF2ED500CB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26" name="ลูกศรเชื่อมต่อแบบตรง 25">
                <a:extLst>
                  <a:ext uri="{FF2B5EF4-FFF2-40B4-BE49-F238E27FC236}">
                    <a16:creationId xmlns:a16="http://schemas.microsoft.com/office/drawing/2014/main" id="{7AF6F8A6-62E7-4C6A-996A-D4E06F86C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สี่เหลี่ยมผืนผ้า 28">
                <a:extLst>
                  <a:ext uri="{FF2B5EF4-FFF2-40B4-BE49-F238E27FC236}">
                    <a16:creationId xmlns:a16="http://schemas.microsoft.com/office/drawing/2014/main" id="{67F947B4-FA6A-4D10-9EDC-0FD22C8994BF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31" name="ลูกศรเชื่อมต่อแบบตรง 30">
                <a:extLst>
                  <a:ext uri="{FF2B5EF4-FFF2-40B4-BE49-F238E27FC236}">
                    <a16:creationId xmlns:a16="http://schemas.microsoft.com/office/drawing/2014/main" id="{E6C5D889-2D6A-4367-AFC6-4BB5300A2723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0F55556C-F55E-462B-B3F2-B2366E83E719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DC94FBC4-370B-4E4C-A9C8-2A1D3A9D33A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3" name="ลูกศร: ขวา 42">
            <a:extLst>
              <a:ext uri="{FF2B5EF4-FFF2-40B4-BE49-F238E27FC236}">
                <a16:creationId xmlns:a16="http://schemas.microsoft.com/office/drawing/2014/main" id="{6C0E4DD4-59F9-4402-ACBF-7610D9A0C472}"/>
              </a:ext>
            </a:extLst>
          </p:cNvPr>
          <p:cNvSpPr/>
          <p:nvPr/>
        </p:nvSpPr>
        <p:spPr>
          <a:xfrm>
            <a:off x="3991898" y="181927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DD890D65-5A67-4DB9-BF6F-82ECF8DCB800}"/>
              </a:ext>
            </a:extLst>
          </p:cNvPr>
          <p:cNvSpPr/>
          <p:nvPr/>
        </p:nvSpPr>
        <p:spPr>
          <a:xfrm>
            <a:off x="3855166" y="2244782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9AB2F53-2410-4E5D-BFD5-34C392FB274F}"/>
              </a:ext>
            </a:extLst>
          </p:cNvPr>
          <p:cNvGrpSpPr/>
          <p:nvPr/>
        </p:nvGrpSpPr>
        <p:grpSpPr>
          <a:xfrm>
            <a:off x="4761762" y="1164945"/>
            <a:ext cx="2691784" cy="1980496"/>
            <a:chOff x="4761762" y="1164945"/>
            <a:chExt cx="2691784" cy="1980496"/>
          </a:xfrm>
        </p:grpSpPr>
        <p:pic>
          <p:nvPicPr>
            <p:cNvPr id="42" name="รูปภาพ 41">
              <a:extLst>
                <a:ext uri="{FF2B5EF4-FFF2-40B4-BE49-F238E27FC236}">
                  <a16:creationId xmlns:a16="http://schemas.microsoft.com/office/drawing/2014/main" id="{09FA4B4A-5B6D-4DA7-9F39-D4188603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762" y="1425015"/>
              <a:ext cx="2524477" cy="1495634"/>
            </a:xfrm>
            <a:prstGeom prst="rect">
              <a:avLst/>
            </a:prstGeom>
          </p:spPr>
        </p:pic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E77E0E94-CAFC-438B-8FF4-48242A661D85}"/>
                </a:ext>
              </a:extLst>
            </p:cNvPr>
            <p:cNvSpPr/>
            <p:nvPr/>
          </p:nvSpPr>
          <p:spPr>
            <a:xfrm>
              <a:off x="4761762" y="1164945"/>
              <a:ext cx="2691784" cy="19804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E682F1D0-5BF2-4E00-B920-A44C86ED243B}"/>
              </a:ext>
            </a:extLst>
          </p:cNvPr>
          <p:cNvGrpSpPr/>
          <p:nvPr/>
        </p:nvGrpSpPr>
        <p:grpSpPr>
          <a:xfrm>
            <a:off x="74769" y="5743213"/>
            <a:ext cx="3437198" cy="876404"/>
            <a:chOff x="4038600" y="3177511"/>
            <a:chExt cx="3928748" cy="1001738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A3314524-9F0A-45AD-A9C6-E51D8FC7DCE7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50" name="รูปภาพ 49">
                <a:extLst>
                  <a:ext uri="{FF2B5EF4-FFF2-40B4-BE49-F238E27FC236}">
                    <a16:creationId xmlns:a16="http://schemas.microsoft.com/office/drawing/2014/main" id="{1FE2F0D7-084D-4ECD-AE7D-203029731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51" name="สี่เหลี่ยมผืนผ้า 50">
                <a:extLst>
                  <a:ext uri="{FF2B5EF4-FFF2-40B4-BE49-F238E27FC236}">
                    <a16:creationId xmlns:a16="http://schemas.microsoft.com/office/drawing/2014/main" id="{7BA12655-DB6F-4509-8501-EA2DA6AC1935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889BAB5E-6528-4D1E-B8AD-E12F0C9AEFB4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8095FC5A-BF9B-45F3-AC25-2B74C6781D20}"/>
              </a:ext>
            </a:extLst>
          </p:cNvPr>
          <p:cNvGrpSpPr/>
          <p:nvPr/>
        </p:nvGrpSpPr>
        <p:grpSpPr>
          <a:xfrm>
            <a:off x="4371437" y="4900923"/>
            <a:ext cx="3631656" cy="1857623"/>
            <a:chOff x="4029017" y="4462704"/>
            <a:chExt cx="3631656" cy="1857623"/>
          </a:xfrm>
        </p:grpSpPr>
        <p:pic>
          <p:nvPicPr>
            <p:cNvPr id="53" name="รูปภาพ 52">
              <a:extLst>
                <a:ext uri="{FF2B5EF4-FFF2-40B4-BE49-F238E27FC236}">
                  <a16:creationId xmlns:a16="http://schemas.microsoft.com/office/drawing/2014/main" id="{43CC2A06-D055-4D1B-BC7F-5709BAE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3475" y="4697424"/>
              <a:ext cx="3437198" cy="1471121"/>
            </a:xfrm>
            <a:prstGeom prst="rect">
              <a:avLst/>
            </a:prstGeom>
          </p:spPr>
        </p:pic>
        <p:sp>
          <p:nvSpPr>
            <p:cNvPr id="54" name="สี่เหลี่ยมผืนผ้า 53">
              <a:extLst>
                <a:ext uri="{FF2B5EF4-FFF2-40B4-BE49-F238E27FC236}">
                  <a16:creationId xmlns:a16="http://schemas.microsoft.com/office/drawing/2014/main" id="{61021441-F383-44C8-8511-8CA4EC9A4DDB}"/>
                </a:ext>
              </a:extLst>
            </p:cNvPr>
            <p:cNvSpPr/>
            <p:nvPr/>
          </p:nvSpPr>
          <p:spPr>
            <a:xfrm>
              <a:off x="4029017" y="4462704"/>
              <a:ext cx="3609153" cy="185762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6" name="ลูกศร: ขวา 55">
            <a:extLst>
              <a:ext uri="{FF2B5EF4-FFF2-40B4-BE49-F238E27FC236}">
                <a16:creationId xmlns:a16="http://schemas.microsoft.com/office/drawing/2014/main" id="{23547CFE-4F39-4EF6-978D-F498DDB31CB9}"/>
              </a:ext>
            </a:extLst>
          </p:cNvPr>
          <p:cNvSpPr/>
          <p:nvPr/>
        </p:nvSpPr>
        <p:spPr>
          <a:xfrm>
            <a:off x="3652922" y="603858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97810F31-0272-4C2E-9397-8BE28E1B8DEC}"/>
              </a:ext>
            </a:extLst>
          </p:cNvPr>
          <p:cNvSpPr/>
          <p:nvPr/>
        </p:nvSpPr>
        <p:spPr>
          <a:xfrm>
            <a:off x="3611390" y="6437487"/>
            <a:ext cx="75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03E984C4-A8B2-4C95-9865-7C71973554B4}"/>
              </a:ext>
            </a:extLst>
          </p:cNvPr>
          <p:cNvCxnSpPr/>
          <p:nvPr/>
        </p:nvCxnSpPr>
        <p:spPr>
          <a:xfrm>
            <a:off x="3957260" y="5706937"/>
            <a:ext cx="0" cy="25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ลูกศร: ขวา 66">
            <a:extLst>
              <a:ext uri="{FF2B5EF4-FFF2-40B4-BE49-F238E27FC236}">
                <a16:creationId xmlns:a16="http://schemas.microsoft.com/office/drawing/2014/main" id="{BDC27EF9-A303-45D1-91ED-9957BAC09259}"/>
              </a:ext>
            </a:extLst>
          </p:cNvPr>
          <p:cNvSpPr/>
          <p:nvPr/>
        </p:nvSpPr>
        <p:spPr>
          <a:xfrm rot="16200000">
            <a:off x="5844448" y="4620999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2E86D8EE-14B2-4F87-A871-B64BCFE50E23}"/>
              </a:ext>
            </a:extLst>
          </p:cNvPr>
          <p:cNvGrpSpPr/>
          <p:nvPr/>
        </p:nvGrpSpPr>
        <p:grpSpPr>
          <a:xfrm>
            <a:off x="3325830" y="3527570"/>
            <a:ext cx="4326291" cy="1046215"/>
            <a:chOff x="1883280" y="3519270"/>
            <a:chExt cx="4326291" cy="1046215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ED9D12E4-1006-4829-A845-C87BCB80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521" y="3533353"/>
              <a:ext cx="3972479" cy="8002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68" name="สี่เหลี่ยมผืนผ้า 67">
              <a:extLst>
                <a:ext uri="{FF2B5EF4-FFF2-40B4-BE49-F238E27FC236}">
                  <a16:creationId xmlns:a16="http://schemas.microsoft.com/office/drawing/2014/main" id="{F339920F-8422-44B1-80A6-05BAF10C60A5}"/>
                </a:ext>
              </a:extLst>
            </p:cNvPr>
            <p:cNvSpPr/>
            <p:nvPr/>
          </p:nvSpPr>
          <p:spPr>
            <a:xfrm>
              <a:off x="2841222" y="4196153"/>
              <a:ext cx="2371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ความชันของค่าเสียหายเทียบกับ </a:t>
              </a:r>
              <a:r>
                <a:rPr lang="en-US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ai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2C419BBB-93AF-4656-9CB1-8A5D0461B09E}"/>
                </a:ext>
              </a:extLst>
            </p:cNvPr>
            <p:cNvSpPr/>
            <p:nvPr/>
          </p:nvSpPr>
          <p:spPr>
            <a:xfrm>
              <a:off x="1883280" y="3519270"/>
              <a:ext cx="4326291" cy="102557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1" name="ลูกศร: ขวา 70">
            <a:extLst>
              <a:ext uri="{FF2B5EF4-FFF2-40B4-BE49-F238E27FC236}">
                <a16:creationId xmlns:a16="http://schemas.microsoft.com/office/drawing/2014/main" id="{D2FEE5C5-A414-4632-8102-4CED6DE76595}"/>
              </a:ext>
            </a:extLst>
          </p:cNvPr>
          <p:cNvSpPr/>
          <p:nvPr/>
        </p:nvSpPr>
        <p:spPr>
          <a:xfrm rot="5400000">
            <a:off x="5844448" y="3272366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EA1FDBA6-B399-4CD5-BFA2-38828769819B}"/>
              </a:ext>
            </a:extLst>
          </p:cNvPr>
          <p:cNvGrpSpPr/>
          <p:nvPr/>
        </p:nvGrpSpPr>
        <p:grpSpPr>
          <a:xfrm>
            <a:off x="212769" y="2913981"/>
            <a:ext cx="2920547" cy="2327076"/>
            <a:chOff x="0" y="2823768"/>
            <a:chExt cx="2920547" cy="2327076"/>
          </a:xfrm>
        </p:grpSpPr>
        <p:pic>
          <p:nvPicPr>
            <p:cNvPr id="73" name="รูปภาพ 72">
              <a:extLst>
                <a:ext uri="{FF2B5EF4-FFF2-40B4-BE49-F238E27FC236}">
                  <a16:creationId xmlns:a16="http://schemas.microsoft.com/office/drawing/2014/main" id="{0E40EB43-CC21-4506-9B3A-4E2E9585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286" y="2904780"/>
              <a:ext cx="2691361" cy="75600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4" name="รูปภาพ 73">
              <a:extLst>
                <a:ext uri="{FF2B5EF4-FFF2-40B4-BE49-F238E27FC236}">
                  <a16:creationId xmlns:a16="http://schemas.microsoft.com/office/drawing/2014/main" id="{431B13E8-516C-4E99-9EC0-473D7FD9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525" y="4341865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5" name="รูปภาพ 74">
              <a:extLst>
                <a:ext uri="{FF2B5EF4-FFF2-40B4-BE49-F238E27FC236}">
                  <a16:creationId xmlns:a16="http://schemas.microsoft.com/office/drawing/2014/main" id="{0CA2ECE7-96BA-42B7-86FD-7B987053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05173" y="4393109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76" name="ลูกศร: ขวา 75">
              <a:extLst>
                <a:ext uri="{FF2B5EF4-FFF2-40B4-BE49-F238E27FC236}">
                  <a16:creationId xmlns:a16="http://schemas.microsoft.com/office/drawing/2014/main" id="{4595FE2C-396B-4776-84A1-58043A9C51F2}"/>
                </a:ext>
              </a:extLst>
            </p:cNvPr>
            <p:cNvSpPr/>
            <p:nvPr/>
          </p:nvSpPr>
          <p:spPr>
            <a:xfrm rot="5400000">
              <a:off x="638937" y="3767482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7" name="ลูกศร: ขวา 76">
              <a:extLst>
                <a:ext uri="{FF2B5EF4-FFF2-40B4-BE49-F238E27FC236}">
                  <a16:creationId xmlns:a16="http://schemas.microsoft.com/office/drawing/2014/main" id="{F452BCEC-37B9-4644-B1F4-60812881C129}"/>
                </a:ext>
              </a:extLst>
            </p:cNvPr>
            <p:cNvSpPr/>
            <p:nvPr/>
          </p:nvSpPr>
          <p:spPr>
            <a:xfrm rot="5400000">
              <a:off x="1859748" y="3781684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002EC2CD-D52F-4B7B-A79F-F7A0B6DF7E52}"/>
                </a:ext>
              </a:extLst>
            </p:cNvPr>
            <p:cNvSpPr/>
            <p:nvPr/>
          </p:nvSpPr>
          <p:spPr>
            <a:xfrm>
              <a:off x="1161820" y="3794829"/>
              <a:ext cx="750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หาอนุพันธ์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2A92D5EA-1086-4F1E-BE34-1C454027F60D}"/>
                </a:ext>
              </a:extLst>
            </p:cNvPr>
            <p:cNvSpPr/>
            <p:nvPr/>
          </p:nvSpPr>
          <p:spPr>
            <a:xfrm>
              <a:off x="0" y="2823768"/>
              <a:ext cx="2920547" cy="23270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3" name="กล่องข้อความ 82">
            <a:extLst>
              <a:ext uri="{FF2B5EF4-FFF2-40B4-BE49-F238E27FC236}">
                <a16:creationId xmlns:a16="http://schemas.microsoft.com/office/drawing/2014/main" id="{388BA81A-44DB-498D-88DA-C6D6CC9BDC40}"/>
              </a:ext>
            </a:extLst>
          </p:cNvPr>
          <p:cNvSpPr txBox="1"/>
          <p:nvPr/>
        </p:nvSpPr>
        <p:spPr>
          <a:xfrm>
            <a:off x="6104613" y="313350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A807EAF5-5632-47EF-A52D-2051EDF0232E}"/>
              </a:ext>
            </a:extLst>
          </p:cNvPr>
          <p:cNvSpPr txBox="1"/>
          <p:nvPr/>
        </p:nvSpPr>
        <p:spPr>
          <a:xfrm>
            <a:off x="6072754" y="457322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6" name="Rectangle 1">
            <a:extLst>
              <a:ext uri="{FF2B5EF4-FFF2-40B4-BE49-F238E27FC236}">
                <a16:creationId xmlns:a16="http://schemas.microsoft.com/office/drawing/2014/main" id="{C44629DB-ACE7-4BC1-8930-6890B4D5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4" y="710974"/>
            <a:ext cx="2228850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entropy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6DF1846-58E7-4DA4-AE6A-3CDA05FB208C}"/>
              </a:ext>
            </a:extLst>
          </p:cNvPr>
          <p:cNvSpPr/>
          <p:nvPr/>
        </p:nvSpPr>
        <p:spPr>
          <a:xfrm>
            <a:off x="717951" y="5762425"/>
            <a:ext cx="253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75933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10959F0-B4A4-489A-A832-D3EDAC59BABB}"/>
              </a:ext>
            </a:extLst>
          </p:cNvPr>
          <p:cNvGrpSpPr/>
          <p:nvPr/>
        </p:nvGrpSpPr>
        <p:grpSpPr>
          <a:xfrm>
            <a:off x="270594" y="3009710"/>
            <a:ext cx="2869185" cy="2898686"/>
            <a:chOff x="4779390" y="3779142"/>
            <a:chExt cx="2869185" cy="2898686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97DDA620-66B0-4CE5-833E-9E9AECE1C741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DEF55BF-5232-4805-94FC-4FF98EE5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B3A09C0D-0387-4870-B0B7-4E21D0BA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13" name="สี่เหลี่ยมผืนผ้า 12">
                <a:extLst>
                  <a:ext uri="{FF2B5EF4-FFF2-40B4-BE49-F238E27FC236}">
                    <a16:creationId xmlns:a16="http://schemas.microsoft.com/office/drawing/2014/main" id="{65D2DA10-3443-4D79-A8C7-2A7E90E97AAE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4" name="ลูกศรเชื่อมต่อแบบตรง 13">
                <a:extLst>
                  <a:ext uri="{FF2B5EF4-FFF2-40B4-BE49-F238E27FC236}">
                    <a16:creationId xmlns:a16="http://schemas.microsoft.com/office/drawing/2014/main" id="{81BFC46D-5026-486F-995B-CF636D15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619CC3F1-58BF-4647-B61B-7AB94889846C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6" name="ลูกศรเชื่อมต่อแบบตรง 15">
                <a:extLst>
                  <a:ext uri="{FF2B5EF4-FFF2-40B4-BE49-F238E27FC236}">
                    <a16:creationId xmlns:a16="http://schemas.microsoft.com/office/drawing/2014/main" id="{3F84F3CF-C2A0-499B-A6D7-AAB96B32112F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3F669675-472D-489E-9DEC-6376AC044725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E11FFB25-7613-4F39-95C0-492A0ED3B68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62930D9C-C6F1-4053-8A55-59B855ED3028}"/>
              </a:ext>
            </a:extLst>
          </p:cNvPr>
          <p:cNvSpPr/>
          <p:nvPr/>
        </p:nvSpPr>
        <p:spPr>
          <a:xfrm>
            <a:off x="1569423" y="2036274"/>
            <a:ext cx="603586" cy="64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DE758B28-02E8-4284-8143-054A0A700FC3}"/>
              </a:ext>
            </a:extLst>
          </p:cNvPr>
          <p:cNvSpPr txBox="1"/>
          <p:nvPr/>
        </p:nvSpPr>
        <p:spPr>
          <a:xfrm>
            <a:off x="2190245" y="227468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แทนค่าลงในสูตร</a:t>
            </a:r>
          </a:p>
        </p:txBody>
      </p:sp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2B441484-08F5-43C4-A693-98E8E6A060EF}"/>
              </a:ext>
            </a:extLst>
          </p:cNvPr>
          <p:cNvSpPr/>
          <p:nvPr/>
        </p:nvSpPr>
        <p:spPr>
          <a:xfrm>
            <a:off x="3338841" y="408390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0286EBBA-8863-46C5-A162-327709AEAEB2}"/>
              </a:ext>
            </a:extLst>
          </p:cNvPr>
          <p:cNvGrpSpPr/>
          <p:nvPr/>
        </p:nvGrpSpPr>
        <p:grpSpPr>
          <a:xfrm>
            <a:off x="4160657" y="3235838"/>
            <a:ext cx="2747872" cy="2575996"/>
            <a:chOff x="6197844" y="3225993"/>
            <a:chExt cx="2747872" cy="2575996"/>
          </a:xfrm>
        </p:grpSpPr>
        <p:grpSp>
          <p:nvGrpSpPr>
            <p:cNvPr id="37" name="กลุ่ม 36">
              <a:extLst>
                <a:ext uri="{FF2B5EF4-FFF2-40B4-BE49-F238E27FC236}">
                  <a16:creationId xmlns:a16="http://schemas.microsoft.com/office/drawing/2014/main" id="{9BBCD0BB-6DDD-4502-BF4A-07DF03D7A400}"/>
                </a:ext>
              </a:extLst>
            </p:cNvPr>
            <p:cNvGrpSpPr/>
            <p:nvPr/>
          </p:nvGrpSpPr>
          <p:grpSpPr>
            <a:xfrm>
              <a:off x="6197844" y="3225993"/>
              <a:ext cx="2747872" cy="2575996"/>
              <a:chOff x="5253513" y="3266534"/>
              <a:chExt cx="2747872" cy="2575996"/>
            </a:xfrm>
          </p:grpSpPr>
          <p:grpSp>
            <p:nvGrpSpPr>
              <p:cNvPr id="31" name="กลุ่ม 30">
                <a:extLst>
                  <a:ext uri="{FF2B5EF4-FFF2-40B4-BE49-F238E27FC236}">
                    <a16:creationId xmlns:a16="http://schemas.microsoft.com/office/drawing/2014/main" id="{403EEF4C-76DF-4CC7-B5EF-EEEC98164B46}"/>
                  </a:ext>
                </a:extLst>
              </p:cNvPr>
              <p:cNvGrpSpPr/>
              <p:nvPr/>
            </p:nvGrpSpPr>
            <p:grpSpPr>
              <a:xfrm>
                <a:off x="5447499" y="3574762"/>
                <a:ext cx="2472395" cy="1770501"/>
                <a:chOff x="5162419" y="3511049"/>
                <a:chExt cx="2472395" cy="1770501"/>
              </a:xfrm>
            </p:grpSpPr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A0092399-8FFE-4CF8-900E-56BF4C691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67495" y="3511049"/>
                  <a:ext cx="2467319" cy="77163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pic>
              <p:nvPicPr>
                <p:cNvPr id="30" name="รูปภาพ 29">
                  <a:extLst>
                    <a:ext uri="{FF2B5EF4-FFF2-40B4-BE49-F238E27FC236}">
                      <a16:creationId xmlns:a16="http://schemas.microsoft.com/office/drawing/2014/main" id="{0AFC4C7E-8728-4F35-9A67-11195A706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2419" y="4576602"/>
                  <a:ext cx="1867161" cy="70494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64D54283-7097-41B1-BA8A-E72FB7FAA15D}"/>
                  </a:ext>
                </a:extLst>
              </p:cNvPr>
              <p:cNvSpPr/>
              <p:nvPr/>
            </p:nvSpPr>
            <p:spPr>
              <a:xfrm>
                <a:off x="5253513" y="3266534"/>
                <a:ext cx="2747872" cy="257599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69790C8-324E-430B-9A9C-B88F03825424}"/>
                </a:ext>
              </a:extLst>
            </p:cNvPr>
            <p:cNvSpPr/>
            <p:nvPr/>
          </p:nvSpPr>
          <p:spPr>
            <a:xfrm>
              <a:off x="6235517" y="5429365"/>
              <a:ext cx="2672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ได้ค่าอนุพันธ์ของค่าเสียหายเทียบกับ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b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17F4C269-CF0E-46DC-8C40-191F9A3AA29F}"/>
              </a:ext>
            </a:extLst>
          </p:cNvPr>
          <p:cNvGrpSpPr/>
          <p:nvPr/>
        </p:nvGrpSpPr>
        <p:grpSpPr>
          <a:xfrm>
            <a:off x="171299" y="169854"/>
            <a:ext cx="7410451" cy="1492843"/>
            <a:chOff x="847724" y="323622"/>
            <a:chExt cx="7410451" cy="149284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F3F73E6-1664-4910-A2FC-AA49F532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268" y="746432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D194891F-C097-40F5-9069-F1004819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3274" y="822474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" name="กลุ่ม 3">
              <a:extLst>
                <a:ext uri="{FF2B5EF4-FFF2-40B4-BE49-F238E27FC236}">
                  <a16:creationId xmlns:a16="http://schemas.microsoft.com/office/drawing/2014/main" id="{CE387C95-70A9-4413-8E43-2E720991AF36}"/>
                </a:ext>
              </a:extLst>
            </p:cNvPr>
            <p:cNvGrpSpPr/>
            <p:nvPr/>
          </p:nvGrpSpPr>
          <p:grpSpPr>
            <a:xfrm>
              <a:off x="3779174" y="435330"/>
              <a:ext cx="4326291" cy="1046215"/>
              <a:chOff x="1883280" y="3519270"/>
              <a:chExt cx="4326291" cy="1046215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5114A497-B779-42D0-9015-180ADE7DD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1521" y="3533353"/>
                <a:ext cx="3972479" cy="800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C745BFE-3654-44FE-AA10-1B47C43BD2ED}"/>
                  </a:ext>
                </a:extLst>
              </p:cNvPr>
              <p:cNvSpPr/>
              <p:nvPr/>
            </p:nvSpPr>
            <p:spPr>
              <a:xfrm>
                <a:off x="2841222" y="4196153"/>
                <a:ext cx="2371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ความชันของค่าเสียหายเทียบกับ </a:t>
                </a:r>
                <a:r>
                  <a:rPr lang="en-US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ai</a:t>
                </a:r>
                <a:endPara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1979D43-8A71-4DFF-8D41-DFF20EEE67BA}"/>
                  </a:ext>
                </a:extLst>
              </p:cNvPr>
              <p:cNvSpPr/>
              <p:nvPr/>
            </p:nvSpPr>
            <p:spPr>
              <a:xfrm>
                <a:off x="1883280" y="3519270"/>
                <a:ext cx="4326291" cy="102557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BBE7728E-2CAB-4D51-A1C1-FB77CFF65D20}"/>
                </a:ext>
              </a:extLst>
            </p:cNvPr>
            <p:cNvSpPr/>
            <p:nvPr/>
          </p:nvSpPr>
          <p:spPr>
            <a:xfrm>
              <a:off x="847724" y="323622"/>
              <a:ext cx="7410451" cy="14087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B7BF8B69-762B-42F3-97D0-CBEF2216DF3A}"/>
                </a:ext>
              </a:extLst>
            </p:cNvPr>
            <p:cNvSpPr txBox="1"/>
            <p:nvPr/>
          </p:nvSpPr>
          <p:spPr>
            <a:xfrm>
              <a:off x="2435132" y="144713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ค่าได้จากการหาอนุพันธ์</a:t>
              </a:r>
            </a:p>
          </p:txBody>
        </p:sp>
      </p:grp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74C97F1E-2A39-445F-AEFA-D9AA62474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643" y="3410664"/>
            <a:ext cx="2105319" cy="9145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8D70BB74-06C3-4BB1-9484-3B18100FF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828" y="4770170"/>
            <a:ext cx="1790950" cy="838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FF2D88E7-0592-4A0C-AB93-EF4F8F6D39B6}"/>
              </a:ext>
            </a:extLst>
          </p:cNvPr>
          <p:cNvSpPr/>
          <p:nvPr/>
        </p:nvSpPr>
        <p:spPr>
          <a:xfrm>
            <a:off x="7719129" y="6053465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ปรับค่าพารามิเตอร์ตัวนั้นไปในทิศทางที่ทำให้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ลดลง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AAE0AF0C-AB63-4B6C-B74A-932B450EF6F8}"/>
              </a:ext>
            </a:extLst>
          </p:cNvPr>
          <p:cNvSpPr/>
          <p:nvPr/>
        </p:nvSpPr>
        <p:spPr>
          <a:xfrm>
            <a:off x="8067675" y="3235838"/>
            <a:ext cx="2314575" cy="25759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ลูกศร: ขวา 48">
            <a:extLst>
              <a:ext uri="{FF2B5EF4-FFF2-40B4-BE49-F238E27FC236}">
                <a16:creationId xmlns:a16="http://schemas.microsoft.com/office/drawing/2014/main" id="{9366C7DB-312C-4AA8-83E8-CD470102546B}"/>
              </a:ext>
            </a:extLst>
          </p:cNvPr>
          <p:cNvSpPr/>
          <p:nvPr/>
        </p:nvSpPr>
        <p:spPr>
          <a:xfrm>
            <a:off x="7164705" y="420474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BB1388C3-551B-41D3-98A0-4B68ED685BE2}"/>
              </a:ext>
            </a:extLst>
          </p:cNvPr>
          <p:cNvSpPr/>
          <p:nvPr/>
        </p:nvSpPr>
        <p:spPr>
          <a:xfrm>
            <a:off x="6928006" y="3863071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</a:t>
            </a:r>
            <a:endParaRPr lang="th-TH" sz="1600" dirty="0"/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E7CC299A-BCEB-4C3C-B070-FB27BF0DC1E4}"/>
              </a:ext>
            </a:extLst>
          </p:cNvPr>
          <p:cNvSpPr/>
          <p:nvPr/>
        </p:nvSpPr>
        <p:spPr>
          <a:xfrm>
            <a:off x="131050" y="6242738"/>
            <a:ext cx="3980577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*</a:t>
            </a:r>
            <a:r>
              <a:rPr lang="el-GR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ϕ </a:t>
            </a:r>
            <a:r>
              <a:rPr lang="th-TH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ในครั้งนี้คำนวณด้วยฟังก์ชันซิกม</a:t>
            </a:r>
            <a:r>
              <a:rPr lang="th-TH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ABD966-A2F5-432E-B59A-B3AE2F9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66" y="195147"/>
            <a:ext cx="2249935" cy="29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ลูกศร: ขวา 54">
            <a:extLst>
              <a:ext uri="{FF2B5EF4-FFF2-40B4-BE49-F238E27FC236}">
                <a16:creationId xmlns:a16="http://schemas.microsoft.com/office/drawing/2014/main" id="{399A6A9A-0434-46AF-9C11-00892616592F}"/>
              </a:ext>
            </a:extLst>
          </p:cNvPr>
          <p:cNvSpPr/>
          <p:nvPr/>
        </p:nvSpPr>
        <p:spPr>
          <a:xfrm rot="16200000">
            <a:off x="10872803" y="3734849"/>
            <a:ext cx="505622" cy="594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C4E618A6-68E8-4AF5-B92C-62C44825A70A}"/>
              </a:ext>
            </a:extLst>
          </p:cNvPr>
          <p:cNvSpPr/>
          <p:nvPr/>
        </p:nvSpPr>
        <p:spPr>
          <a:xfrm>
            <a:off x="10481848" y="4468291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A686A96D-29B5-4015-80F9-C7247127FBEE}"/>
              </a:ext>
            </a:extLst>
          </p:cNvPr>
          <p:cNvSpPr/>
          <p:nvPr/>
        </p:nvSpPr>
        <p:spPr>
          <a:xfrm>
            <a:off x="3529775" y="17918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548C679B-D877-433C-AE4F-B11DFBE1DD3B}"/>
              </a:ext>
            </a:extLst>
          </p:cNvPr>
          <p:cNvSpPr/>
          <p:nvPr/>
        </p:nvSpPr>
        <p:spPr>
          <a:xfrm>
            <a:off x="3452562" y="24156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2B6C147-CC60-4A60-A45E-2B6978E339E6}"/>
              </a:ext>
            </a:extLst>
          </p:cNvPr>
          <p:cNvSpPr/>
          <p:nvPr/>
        </p:nvSpPr>
        <p:spPr>
          <a:xfrm>
            <a:off x="4474717" y="5765414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058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165130D-3960-4CFF-AAA8-4AB125E3DD85}"/>
              </a:ext>
            </a:extLst>
          </p:cNvPr>
          <p:cNvSpPr/>
          <p:nvPr/>
        </p:nvSpPr>
        <p:spPr>
          <a:xfrm>
            <a:off x="7412445" y="3181350"/>
            <a:ext cx="4598974" cy="24860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965BAEC-49A6-473D-ADF3-197FD63E638C}"/>
              </a:ext>
            </a:extLst>
          </p:cNvPr>
          <p:cNvSpPr/>
          <p:nvPr/>
        </p:nvSpPr>
        <p:spPr>
          <a:xfrm>
            <a:off x="3548825" y="1916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D907D82-0F93-4942-A226-47E3F448BE7B}"/>
              </a:ext>
            </a:extLst>
          </p:cNvPr>
          <p:cNvSpPr/>
          <p:nvPr/>
        </p:nvSpPr>
        <p:spPr>
          <a:xfrm>
            <a:off x="3471612" y="8154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6B1F644-80BB-41EF-A4AA-6EF1ACBACCE3}"/>
              </a:ext>
            </a:extLst>
          </p:cNvPr>
          <p:cNvSpPr/>
          <p:nvPr/>
        </p:nvSpPr>
        <p:spPr>
          <a:xfrm>
            <a:off x="320596" y="5337660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ถ้ากำหนดให้สูงเกินไป</a:t>
            </a:r>
            <a:endParaRPr lang="th-TH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409E7CA-2FD0-4D19-BA94-16B3C95C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3" y="1259849"/>
            <a:ext cx="2876583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3BD0B6-AED6-491D-A2B6-0777922B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8" y="1259849"/>
            <a:ext cx="2867537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1E09EE7-C32A-4A5A-8092-FCF49176ADDB}"/>
              </a:ext>
            </a:extLst>
          </p:cNvPr>
          <p:cNvSpPr/>
          <p:nvPr/>
        </p:nvSpPr>
        <p:spPr>
          <a:xfrm>
            <a:off x="4286233" y="5329565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ถ้ากำหนดต่ำเกินไป</a:t>
            </a:r>
            <a:endParaRPr lang="th-TH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510CDBA-C1B1-4347-9D2F-F4C122FBBE3A}"/>
              </a:ext>
            </a:extLst>
          </p:cNvPr>
          <p:cNvSpPr txBox="1"/>
          <p:nvPr/>
        </p:nvSpPr>
        <p:spPr>
          <a:xfrm>
            <a:off x="4968474" y="5780900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เสียเวลามาก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0BB1129-BD6C-4971-99F7-A8ACC2FCA50C}"/>
              </a:ext>
            </a:extLst>
          </p:cNvPr>
          <p:cNvSpPr txBox="1"/>
          <p:nvPr/>
        </p:nvSpPr>
        <p:spPr>
          <a:xfrm>
            <a:off x="986506" y="5788995"/>
            <a:ext cx="31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อาจจะโดนข้ามค่าที่ต้องการ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558119E-85F0-45B1-848E-DC31E03084EC}"/>
              </a:ext>
            </a:extLst>
          </p:cNvPr>
          <p:cNvSpPr/>
          <p:nvPr/>
        </p:nvSpPr>
        <p:spPr>
          <a:xfrm>
            <a:off x="7162816" y="1737850"/>
            <a:ext cx="508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** ฟังก์ชันกระตุ้น จำเป็นต้องเป็น</a:t>
            </a:r>
            <a:r>
              <a:rPr lang="th-TH" sz="1800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ฟังก์ชันต่อเนื่องจึงจะหาอนุพันธ์ของค่าเสียหายได้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B5F20CC-15D9-4D0A-844C-154A3E51D243}"/>
              </a:ext>
            </a:extLst>
          </p:cNvPr>
          <p:cNvSpPr/>
          <p:nvPr/>
        </p:nvSpPr>
        <p:spPr>
          <a:xfrm>
            <a:off x="7272404" y="154489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activation function )</a:t>
            </a:r>
            <a:endParaRPr lang="th-TH" sz="1800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3AD4DADA-74CB-4BD6-B045-DF84B0B733AA}"/>
              </a:ext>
            </a:extLst>
          </p:cNvPr>
          <p:cNvSpPr/>
          <p:nvPr/>
        </p:nvSpPr>
        <p:spPr>
          <a:xfrm>
            <a:off x="7356069" y="24464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การวิเคราะห์การถดถอยโลจิสติก 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logistic regression)</a:t>
            </a:r>
            <a:endParaRPr lang="th-TH" sz="1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9F4281F-2105-4818-A4F8-80F69489E560}"/>
              </a:ext>
            </a:extLst>
          </p:cNvPr>
          <p:cNvSpPr/>
          <p:nvPr/>
        </p:nvSpPr>
        <p:spPr>
          <a:xfrm>
            <a:off x="7402465" y="2700141"/>
            <a:ext cx="4608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เพอร์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รอนที่มีการปรับพารามิเตอร์โดยใช้ฟังก์ชันซิกม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C23C3E8-AE2A-47D2-9FCD-6D30BBF4964B}"/>
              </a:ext>
            </a:extLst>
          </p:cNvPr>
          <p:cNvGrpSpPr/>
          <p:nvPr/>
        </p:nvGrpSpPr>
        <p:grpSpPr>
          <a:xfrm>
            <a:off x="7412445" y="4091134"/>
            <a:ext cx="6096000" cy="561487"/>
            <a:chOff x="7402465" y="3455709"/>
            <a:chExt cx="6096000" cy="561487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94B05CD2-AE97-451F-86D0-3E32D45290B6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4064BC4A-2C46-4C6E-8CBE-51988ED64826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B278648C-0C1E-4B42-AE40-E348E98040CC}"/>
              </a:ext>
            </a:extLst>
          </p:cNvPr>
          <p:cNvGrpSpPr/>
          <p:nvPr/>
        </p:nvGrpSpPr>
        <p:grpSpPr>
          <a:xfrm>
            <a:off x="7402465" y="3362515"/>
            <a:ext cx="4709944" cy="581526"/>
            <a:chOff x="7402465" y="4211037"/>
            <a:chExt cx="4709944" cy="581526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ECAF904-F9A0-47F2-BF25-E99CBCE0BB0E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FB576C2D-1E95-4730-A72A-7CC0227D33B4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8CFF5764-5934-4C36-8620-AD6FC258BE53}"/>
              </a:ext>
            </a:extLst>
          </p:cNvPr>
          <p:cNvGrpSpPr/>
          <p:nvPr/>
        </p:nvGrpSpPr>
        <p:grpSpPr>
          <a:xfrm>
            <a:off x="7402465" y="4875554"/>
            <a:ext cx="6096000" cy="584411"/>
            <a:chOff x="7412445" y="4914431"/>
            <a:chExt cx="6096000" cy="584411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7567B63C-9856-4F05-860B-3F0BD5A4A36A}"/>
                </a:ext>
              </a:extLst>
            </p:cNvPr>
            <p:cNvSpPr/>
            <p:nvPr/>
          </p:nvSpPr>
          <p:spPr>
            <a:xfrm>
              <a:off x="7412445" y="4914431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มินิ</a:t>
              </a:r>
              <a:r>
                <a:rPr lang="th-TH" sz="18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แบตช์</a:t>
              </a:r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minibatch)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1144FEC4-F797-4433-B83D-CCF92BFE95C2}"/>
                </a:ext>
              </a:extLst>
            </p:cNvPr>
            <p:cNvSpPr/>
            <p:nvPr/>
          </p:nvSpPr>
          <p:spPr>
            <a:xfrm>
              <a:off x="7412445" y="5160288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แบ่งข้อมูลเป็นกลุ่ม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เล็กๆ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แล้วคำนวณทีละกลุ่ม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**นิยมใช้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94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FDC31E-31B1-455E-8260-FFFCD2EB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681036"/>
            <a:ext cx="54578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59130E-BAA8-4FDD-A6C7-B3EC2CD6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81037"/>
            <a:ext cx="537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2CA66DE0-2894-4BC3-8956-E5A822ABF233}"/>
              </a:ext>
            </a:extLst>
          </p:cNvPr>
          <p:cNvGrpSpPr/>
          <p:nvPr/>
        </p:nvGrpSpPr>
        <p:grpSpPr>
          <a:xfrm>
            <a:off x="862181" y="4801612"/>
            <a:ext cx="4709944" cy="581526"/>
            <a:chOff x="7402465" y="4211037"/>
            <a:chExt cx="4709944" cy="581526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A475CDFE-AEAD-4D51-A724-96C39D4B9C8F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3C3D601F-16DF-4E34-A503-62142AEC5A21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56E38FBE-FE34-4BD5-B6F4-B9B421FB1EA2}"/>
              </a:ext>
            </a:extLst>
          </p:cNvPr>
          <p:cNvGrpSpPr/>
          <p:nvPr/>
        </p:nvGrpSpPr>
        <p:grpSpPr>
          <a:xfrm>
            <a:off x="6619877" y="4821651"/>
            <a:ext cx="6096000" cy="561487"/>
            <a:chOff x="7402465" y="3455709"/>
            <a:chExt cx="6096000" cy="561487"/>
          </a:xfrm>
        </p:grpSpPr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0A1764E0-65E1-4195-B535-E7651029951C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A9CB119D-1EFB-4417-8413-1BC3B9DC61F4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11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สี่เหลี่ยมผืนผ้า 169">
            <a:extLst>
              <a:ext uri="{FF2B5EF4-FFF2-40B4-BE49-F238E27FC236}">
                <a16:creationId xmlns:a16="http://schemas.microsoft.com/office/drawing/2014/main" id="{C47931AB-E875-43C6-80EE-CFA4D5F83B3B}"/>
              </a:ext>
            </a:extLst>
          </p:cNvPr>
          <p:cNvSpPr/>
          <p:nvPr/>
        </p:nvSpPr>
        <p:spPr>
          <a:xfrm>
            <a:off x="4352614" y="-18667"/>
            <a:ext cx="3534737" cy="6438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951F026-B2E3-43FA-97BD-8C5602005937}"/>
              </a:ext>
            </a:extLst>
          </p:cNvPr>
          <p:cNvSpPr/>
          <p:nvPr/>
        </p:nvSpPr>
        <p:spPr>
          <a:xfrm>
            <a:off x="4256561" y="-42166"/>
            <a:ext cx="3562194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 อนุพันธ์และกฎลูกโซ่ของอา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เรย์</a:t>
            </a:r>
            <a:endParaRPr lang="th-TH" b="1" dirty="0">
              <a:solidFill>
                <a:srgbClr val="333333"/>
              </a:solidFill>
              <a:latin typeface="Helvetica Neue"/>
            </a:endParaRPr>
          </a:p>
          <a:p>
            <a:endParaRPr lang="th-TH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A80232-B3EA-4FB2-8D7E-FDD5B20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" y="202844"/>
            <a:ext cx="1780860" cy="18141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F6CAC9-7340-4146-A8D6-70BB55118797}"/>
              </a:ext>
            </a:extLst>
          </p:cNvPr>
          <p:cNvSpPr/>
          <p:nvPr/>
        </p:nvSpPr>
        <p:spPr>
          <a:xfrm>
            <a:off x="571415" y="2139496"/>
            <a:ext cx="1897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 m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คือจำนวนตัวแปรต้น</a:t>
            </a:r>
            <a:endParaRPr lang="th-TH" sz="1600" dirty="0">
              <a:solidFill>
                <a:srgbClr val="FF0000"/>
              </a:solidFill>
            </a:endParaRP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BEB93432-5820-40F5-BB79-5F1F6DAE43F0}"/>
              </a:ext>
            </a:extLst>
          </p:cNvPr>
          <p:cNvCxnSpPr>
            <a:cxnSpLocks/>
          </p:cNvCxnSpPr>
          <p:nvPr/>
        </p:nvCxnSpPr>
        <p:spPr>
          <a:xfrm flipH="1" flipV="1">
            <a:off x="1471195" y="1981576"/>
            <a:ext cx="41129" cy="19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3FC3F9D-B6B2-4369-8980-D9EE2F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7" y="1646696"/>
            <a:ext cx="1911819" cy="7108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83474C8F-B2A6-4432-B9F1-6F56D9DFA76F}"/>
              </a:ext>
            </a:extLst>
          </p:cNvPr>
          <p:cNvGrpSpPr/>
          <p:nvPr/>
        </p:nvGrpSpPr>
        <p:grpSpPr>
          <a:xfrm>
            <a:off x="8292772" y="750639"/>
            <a:ext cx="3125477" cy="2678361"/>
            <a:chOff x="3557846" y="1573009"/>
            <a:chExt cx="3125477" cy="2678361"/>
          </a:xfrm>
        </p:grpSpPr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64E543FC-0833-484F-91BE-2D5A9B2E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78" y="2508672"/>
              <a:ext cx="1728274" cy="56456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9F57624F-DC18-4D56-9ED7-AFE6E93849AF}"/>
                </a:ext>
              </a:extLst>
            </p:cNvPr>
            <p:cNvGrpSpPr/>
            <p:nvPr/>
          </p:nvGrpSpPr>
          <p:grpSpPr>
            <a:xfrm>
              <a:off x="3557846" y="1573009"/>
              <a:ext cx="3125477" cy="2678361"/>
              <a:chOff x="3557846" y="1573009"/>
              <a:chExt cx="3125477" cy="2678361"/>
            </a:xfrm>
          </p:grpSpPr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2468D256-D9E8-4176-BCE1-751CEE836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041" y="2133560"/>
                <a:ext cx="1076066" cy="113013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8BD248B4-1C38-4CBE-B613-D9827627F188}"/>
                  </a:ext>
                </a:extLst>
              </p:cNvPr>
              <p:cNvSpPr/>
              <p:nvPr/>
            </p:nvSpPr>
            <p:spPr>
              <a:xfrm>
                <a:off x="3832765" y="1589940"/>
                <a:ext cx="28505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a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และ </a:t>
                </a:r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h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เป็นปริมาณที่มีจำนวนตัวแปรเท่ากัน</a:t>
                </a:r>
              </a:p>
              <a:p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 จึงนำทั้งอา</a:t>
                </a:r>
                <a:r>
                  <a:rPr lang="th-TH" sz="1600" dirty="0" err="1">
                    <a:solidFill>
                      <a:srgbClr val="FF0000"/>
                    </a:solidFill>
                    <a:latin typeface="Helvetica Neue"/>
                  </a:rPr>
                  <a:t>เรย์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มาคำนวณกันได้โดยตรง</a:t>
                </a:r>
                <a:endParaRPr lang="th-TH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5CA6380-7F34-4822-869A-CE48A95BA29E}"/>
                  </a:ext>
                </a:extLst>
              </p:cNvPr>
              <p:cNvSpPr/>
              <p:nvPr/>
            </p:nvSpPr>
            <p:spPr>
              <a:xfrm>
                <a:off x="3557846" y="1573009"/>
                <a:ext cx="3125477" cy="267836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รูปภาพ 26">
                <a:extLst>
                  <a:ext uri="{FF2B5EF4-FFF2-40B4-BE49-F238E27FC236}">
                    <a16:creationId xmlns:a16="http://schemas.microsoft.com/office/drawing/2014/main" id="{0B70245B-B138-43FE-9236-9B03C995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184" y="3647369"/>
                <a:ext cx="1275651" cy="51429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cxnSp>
            <p:nvCxnSpPr>
              <p:cNvPr id="29" name="ตัวเชื่อมต่อ: หักมุม 28">
                <a:extLst>
                  <a:ext uri="{FF2B5EF4-FFF2-40B4-BE49-F238E27FC236}">
                    <a16:creationId xmlns:a16="http://schemas.microsoft.com/office/drawing/2014/main" id="{F12697C0-A58A-434A-B37C-00337F381F33}"/>
                  </a:ext>
                </a:extLst>
              </p:cNvPr>
              <p:cNvCxnSpPr>
                <a:stCxn id="23" idx="2"/>
                <a:endCxn id="27" idx="1"/>
              </p:cNvCxnSpPr>
              <p:nvPr/>
            </p:nvCxnSpPr>
            <p:spPr>
              <a:xfrm rot="16200000" flipH="1">
                <a:off x="4108221" y="3445552"/>
                <a:ext cx="640817" cy="27711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ตัวเชื่อมต่อ: หักมุม 30">
                <a:extLst>
                  <a:ext uri="{FF2B5EF4-FFF2-40B4-BE49-F238E27FC236}">
                    <a16:creationId xmlns:a16="http://schemas.microsoft.com/office/drawing/2014/main" id="{EDFF1106-B487-49E6-92EC-01663457E050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 rot="5400000">
                <a:off x="5193299" y="3084953"/>
                <a:ext cx="574128" cy="55070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37ED64A8-5E64-437B-ACDE-1CB464EF1EE1}"/>
              </a:ext>
            </a:extLst>
          </p:cNvPr>
          <p:cNvGrpSpPr/>
          <p:nvPr/>
        </p:nvGrpSpPr>
        <p:grpSpPr>
          <a:xfrm>
            <a:off x="2478371" y="5063400"/>
            <a:ext cx="9511644" cy="1741551"/>
            <a:chOff x="2543696" y="5062552"/>
            <a:chExt cx="9511644" cy="1741551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D21E6F80-60E5-403A-A936-D2C8CC4E2F1D}"/>
                </a:ext>
              </a:extLst>
            </p:cNvPr>
            <p:cNvSpPr/>
            <p:nvPr/>
          </p:nvSpPr>
          <p:spPr>
            <a:xfrm>
              <a:off x="2633998" y="5062552"/>
              <a:ext cx="774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Helvetica Neue"/>
                </a:rPr>
                <a:t>อา</a:t>
              </a:r>
              <a:r>
                <a:rPr lang="th-TH" sz="2000" dirty="0" err="1">
                  <a:solidFill>
                    <a:srgbClr val="FF0000"/>
                  </a:solidFill>
                  <a:latin typeface="Helvetica Neue"/>
                </a:rPr>
                <a:t>เรย์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87" name="กลุ่ม 86">
              <a:extLst>
                <a:ext uri="{FF2B5EF4-FFF2-40B4-BE49-F238E27FC236}">
                  <a16:creationId xmlns:a16="http://schemas.microsoft.com/office/drawing/2014/main" id="{B5A2B5F2-8A23-42BA-8683-890F5DC09B08}"/>
                </a:ext>
              </a:extLst>
            </p:cNvPr>
            <p:cNvGrpSpPr/>
            <p:nvPr/>
          </p:nvGrpSpPr>
          <p:grpSpPr>
            <a:xfrm>
              <a:off x="2543696" y="5130289"/>
              <a:ext cx="9511644" cy="1673814"/>
              <a:chOff x="23054" y="5138422"/>
              <a:chExt cx="9511644" cy="1673814"/>
            </a:xfrm>
          </p:grpSpPr>
          <p:pic>
            <p:nvPicPr>
              <p:cNvPr id="22" name="รูปภาพ 21">
                <a:extLst>
                  <a:ext uri="{FF2B5EF4-FFF2-40B4-BE49-F238E27FC236}">
                    <a16:creationId xmlns:a16="http://schemas.microsoft.com/office/drawing/2014/main" id="{00FC5B3E-23AC-48FD-B013-D00BE4F1D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324" y="5198651"/>
                <a:ext cx="2926611" cy="155335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grpSp>
            <p:nvGrpSpPr>
              <p:cNvPr id="47" name="กลุ่ม 46">
                <a:extLst>
                  <a:ext uri="{FF2B5EF4-FFF2-40B4-BE49-F238E27FC236}">
                    <a16:creationId xmlns:a16="http://schemas.microsoft.com/office/drawing/2014/main" id="{0500DA7D-79C8-47E8-94C3-B1A88B2DD3E7}"/>
                  </a:ext>
                </a:extLst>
              </p:cNvPr>
              <p:cNvGrpSpPr/>
              <p:nvPr/>
            </p:nvGrpSpPr>
            <p:grpSpPr>
              <a:xfrm>
                <a:off x="23054" y="5138422"/>
                <a:ext cx="9511644" cy="1673814"/>
                <a:chOff x="23054" y="5138422"/>
                <a:chExt cx="9511644" cy="1673814"/>
              </a:xfrm>
            </p:grpSpPr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30D9D14C-D55F-4AFA-958D-9AAB38D43BF1}"/>
                    </a:ext>
                  </a:extLst>
                </p:cNvPr>
                <p:cNvGrpSpPr/>
                <p:nvPr/>
              </p:nvGrpSpPr>
              <p:grpSpPr>
                <a:xfrm>
                  <a:off x="23054" y="5138422"/>
                  <a:ext cx="9511644" cy="1673814"/>
                  <a:chOff x="656704" y="5075879"/>
                  <a:chExt cx="9511644" cy="1673814"/>
                </a:xfrm>
              </p:grpSpPr>
              <p:pic>
                <p:nvPicPr>
                  <p:cNvPr id="11" name="รูปภาพ 10">
                    <a:extLst>
                      <a:ext uri="{FF2B5EF4-FFF2-40B4-BE49-F238E27FC236}">
                        <a16:creationId xmlns:a16="http://schemas.microsoft.com/office/drawing/2014/main" id="{E49F4127-420E-4710-9015-19E6236074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2773" y="5340515"/>
                    <a:ext cx="1235869" cy="131192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pic>
                <p:nvPicPr>
                  <p:cNvPr id="14" name="รูปภาพ 13">
                    <a:extLst>
                      <a:ext uri="{FF2B5EF4-FFF2-40B4-BE49-F238E27FC236}">
                        <a16:creationId xmlns:a16="http://schemas.microsoft.com/office/drawing/2014/main" id="{987A7C15-9014-4BD4-8B77-647EE8D5E1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50279" y="5713152"/>
                    <a:ext cx="3052115" cy="52322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17" name="สี่เหลี่ยมผืนผ้า 16">
                    <a:extLst>
                      <a:ext uri="{FF2B5EF4-FFF2-40B4-BE49-F238E27FC236}">
                        <a16:creationId xmlns:a16="http://schemas.microsoft.com/office/drawing/2014/main" id="{9638B4F5-886A-4C03-A04C-666E1E2A5C6E}"/>
                      </a:ext>
                    </a:extLst>
                  </p:cNvPr>
                  <p:cNvSpPr/>
                  <p:nvPr/>
                </p:nvSpPr>
                <p:spPr>
                  <a:xfrm>
                    <a:off x="2034358" y="5136108"/>
                    <a:ext cx="16979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J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h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แต่ละค่า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8" name="รูปภาพ 17">
                    <a:extLst>
                      <a:ext uri="{FF2B5EF4-FFF2-40B4-BE49-F238E27FC236}">
                        <a16:creationId xmlns:a16="http://schemas.microsoft.com/office/drawing/2014/main" id="{8B831DFE-AC17-42E5-A053-09DE563DA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00834" y="5692121"/>
                    <a:ext cx="1729699" cy="60870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20" name="สี่เหลี่ยมผืนผ้า 19">
                    <a:extLst>
                      <a:ext uri="{FF2B5EF4-FFF2-40B4-BE49-F238E27FC236}">
                        <a16:creationId xmlns:a16="http://schemas.microsoft.com/office/drawing/2014/main" id="{E9BC09D8-D2A0-4C4C-AC30-449D6FA93BC2}"/>
                      </a:ext>
                    </a:extLst>
                  </p:cNvPr>
                  <p:cNvSpPr/>
                  <p:nvPr/>
                </p:nvSpPr>
                <p:spPr>
                  <a:xfrm>
                    <a:off x="656704" y="5075879"/>
                    <a:ext cx="9511644" cy="167381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/>
                  </a:p>
                </p:txBody>
              </p:sp>
            </p:grpSp>
            <p:cxnSp>
              <p:nvCxnSpPr>
                <p:cNvPr id="42" name="ตัวเชื่อมต่อ: หักมุม 41">
                  <a:extLst>
                    <a:ext uri="{FF2B5EF4-FFF2-40B4-BE49-F238E27FC236}">
                      <a16:creationId xmlns:a16="http://schemas.microsoft.com/office/drawing/2014/main" id="{CB96EDA5-8A20-43B1-9868-841BAD32E2CD}"/>
                    </a:ext>
                  </a:extLst>
                </p:cNvPr>
                <p:cNvCxnSpPr>
                  <a:stCxn id="14" idx="0"/>
                  <a:endCxn id="18" idx="0"/>
                </p:cNvCxnSpPr>
                <p:nvPr/>
              </p:nvCxnSpPr>
              <p:spPr>
                <a:xfrm rot="5400000" flipH="1" flipV="1">
                  <a:off x="4176845" y="4520507"/>
                  <a:ext cx="21031" cy="2489347"/>
                </a:xfrm>
                <a:prstGeom prst="bentConnector3">
                  <a:avLst>
                    <a:gd name="adj1" fmla="val 118696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ตัวเชื่อมต่อ: หักมุม 43">
                  <a:extLst>
                    <a:ext uri="{FF2B5EF4-FFF2-40B4-BE49-F238E27FC236}">
                      <a16:creationId xmlns:a16="http://schemas.microsoft.com/office/drawing/2014/main" id="{AEE14173-7DB9-4A2B-A856-C80DC05B8A88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 flipV="1">
                  <a:off x="1354992" y="6363373"/>
                  <a:ext cx="4077042" cy="24659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3" name="รูปภาพ 52">
            <a:extLst>
              <a:ext uri="{FF2B5EF4-FFF2-40B4-BE49-F238E27FC236}">
                <a16:creationId xmlns:a16="http://schemas.microsoft.com/office/drawing/2014/main" id="{CBB3314B-E2FB-4965-B214-F9F25B17F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0970" y="3930299"/>
            <a:ext cx="3021116" cy="6923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55" name="ตัวเชื่อมต่อ: หักมุม 54">
            <a:extLst>
              <a:ext uri="{FF2B5EF4-FFF2-40B4-BE49-F238E27FC236}">
                <a16:creationId xmlns:a16="http://schemas.microsoft.com/office/drawing/2014/main" id="{D24BE0A4-1102-472D-BF6E-DE1965D72CD7}"/>
              </a:ext>
            </a:extLst>
          </p:cNvPr>
          <p:cNvCxnSpPr>
            <a:stCxn id="27" idx="2"/>
            <a:endCxn id="53" idx="0"/>
          </p:cNvCxnSpPr>
          <p:nvPr/>
        </p:nvCxnSpPr>
        <p:spPr>
          <a:xfrm rot="16200000" flipH="1">
            <a:off x="9645229" y="3634000"/>
            <a:ext cx="591006" cy="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: หักมุม 56">
            <a:extLst>
              <a:ext uri="{FF2B5EF4-FFF2-40B4-BE49-F238E27FC236}">
                <a16:creationId xmlns:a16="http://schemas.microsoft.com/office/drawing/2014/main" id="{B426EC20-E755-431D-A882-08A10E60F696}"/>
              </a:ext>
            </a:extLst>
          </p:cNvPr>
          <p:cNvCxnSpPr>
            <a:stCxn id="22" idx="0"/>
            <a:endCxn id="53" idx="2"/>
          </p:cNvCxnSpPr>
          <p:nvPr/>
        </p:nvCxnSpPr>
        <p:spPr>
          <a:xfrm rot="16200000" flipV="1">
            <a:off x="9843374" y="4720792"/>
            <a:ext cx="568728" cy="372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ลูกศรเชื่อมต่อแบบตรง 89">
            <a:extLst>
              <a:ext uri="{FF2B5EF4-FFF2-40B4-BE49-F238E27FC236}">
                <a16:creationId xmlns:a16="http://schemas.microsoft.com/office/drawing/2014/main" id="{6F4F89B9-788C-4077-929C-16DF98A46097}"/>
              </a:ext>
            </a:extLst>
          </p:cNvPr>
          <p:cNvCxnSpPr/>
          <p:nvPr/>
        </p:nvCxnSpPr>
        <p:spPr>
          <a:xfrm flipH="1">
            <a:off x="2768138" y="5346696"/>
            <a:ext cx="106234" cy="48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สี่เหลี่ยมผืนผ้า 96">
            <a:extLst>
              <a:ext uri="{FF2B5EF4-FFF2-40B4-BE49-F238E27FC236}">
                <a16:creationId xmlns:a16="http://schemas.microsoft.com/office/drawing/2014/main" id="{1D60E2C0-E5EF-4F36-A61E-7B32BA716027}"/>
              </a:ext>
            </a:extLst>
          </p:cNvPr>
          <p:cNvSpPr/>
          <p:nvPr/>
        </p:nvSpPr>
        <p:spPr>
          <a:xfrm>
            <a:off x="37380" y="159661"/>
            <a:ext cx="3937271" cy="2326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1" name="กลุ่ม 100">
            <a:extLst>
              <a:ext uri="{FF2B5EF4-FFF2-40B4-BE49-F238E27FC236}">
                <a16:creationId xmlns:a16="http://schemas.microsoft.com/office/drawing/2014/main" id="{7E8F6D0E-8F30-4905-8952-D919B275B1CE}"/>
              </a:ext>
            </a:extLst>
          </p:cNvPr>
          <p:cNvGrpSpPr/>
          <p:nvPr/>
        </p:nvGrpSpPr>
        <p:grpSpPr>
          <a:xfrm>
            <a:off x="95211" y="2725867"/>
            <a:ext cx="7938213" cy="2285177"/>
            <a:chOff x="95211" y="2725867"/>
            <a:chExt cx="7938213" cy="2285177"/>
          </a:xfrm>
        </p:grpSpPr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0EFDB25B-9809-4D2C-9EF5-F2DA26F49861}"/>
                </a:ext>
              </a:extLst>
            </p:cNvPr>
            <p:cNvGrpSpPr/>
            <p:nvPr/>
          </p:nvGrpSpPr>
          <p:grpSpPr>
            <a:xfrm>
              <a:off x="95211" y="2725867"/>
              <a:ext cx="7938213" cy="2285177"/>
              <a:chOff x="1395936" y="2642840"/>
              <a:chExt cx="7938213" cy="2285177"/>
            </a:xfrm>
          </p:grpSpPr>
          <p:grpSp>
            <p:nvGrpSpPr>
              <p:cNvPr id="95" name="กลุ่ม 94">
                <a:extLst>
                  <a:ext uri="{FF2B5EF4-FFF2-40B4-BE49-F238E27FC236}">
                    <a16:creationId xmlns:a16="http://schemas.microsoft.com/office/drawing/2014/main" id="{01640D2B-877C-45F8-ABEA-83BBF019F534}"/>
                  </a:ext>
                </a:extLst>
              </p:cNvPr>
              <p:cNvGrpSpPr/>
              <p:nvPr/>
            </p:nvGrpSpPr>
            <p:grpSpPr>
              <a:xfrm>
                <a:off x="1395938" y="2642840"/>
                <a:ext cx="6705182" cy="2246850"/>
                <a:chOff x="401030" y="2328677"/>
                <a:chExt cx="6705182" cy="2246850"/>
              </a:xfrm>
            </p:grpSpPr>
            <p:grpSp>
              <p:nvGrpSpPr>
                <p:cNvPr id="83" name="กลุ่ม 82">
                  <a:extLst>
                    <a:ext uri="{FF2B5EF4-FFF2-40B4-BE49-F238E27FC236}">
                      <a16:creationId xmlns:a16="http://schemas.microsoft.com/office/drawing/2014/main" id="{6041920F-C6B7-46C0-B206-6671B7B30291}"/>
                    </a:ext>
                  </a:extLst>
                </p:cNvPr>
                <p:cNvGrpSpPr/>
                <p:nvPr/>
              </p:nvGrpSpPr>
              <p:grpSpPr>
                <a:xfrm>
                  <a:off x="401030" y="3298913"/>
                  <a:ext cx="2140330" cy="1074651"/>
                  <a:chOff x="3025349" y="2017412"/>
                  <a:chExt cx="2140330" cy="1074651"/>
                </a:xfrm>
              </p:grpSpPr>
              <p:pic>
                <p:nvPicPr>
                  <p:cNvPr id="78" name="รูปภาพ 77">
                    <a:extLst>
                      <a:ext uri="{FF2B5EF4-FFF2-40B4-BE49-F238E27FC236}">
                        <a16:creationId xmlns:a16="http://schemas.microsoft.com/office/drawing/2014/main" id="{0CC7F453-F6F4-4847-AF70-62857BA12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22117" y="2388961"/>
                    <a:ext cx="1472158" cy="331754"/>
                  </a:xfrm>
                  <a:prstGeom prst="rect">
                    <a:avLst/>
                  </a:prstGeom>
                </p:spPr>
              </p:pic>
              <p:sp>
                <p:nvSpPr>
                  <p:cNvPr id="79" name="สี่เหลี่ยมผืนผ้า 78">
                    <a:extLst>
                      <a:ext uri="{FF2B5EF4-FFF2-40B4-BE49-F238E27FC236}">
                        <a16:creationId xmlns:a16="http://schemas.microsoft.com/office/drawing/2014/main" id="{31C59D9B-03CD-43C7-928D-9EF25E486626}"/>
                      </a:ext>
                    </a:extLst>
                  </p:cNvPr>
                  <p:cNvSpPr/>
                  <p:nvPr/>
                </p:nvSpPr>
                <p:spPr>
                  <a:xfrm>
                    <a:off x="3141735" y="2017412"/>
                    <a:ext cx="171072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a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w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และ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b 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80" name="สี่เหลี่ยมผืนผ้า 79">
                    <a:extLst>
                      <a:ext uri="{FF2B5EF4-FFF2-40B4-BE49-F238E27FC236}">
                        <a16:creationId xmlns:a16="http://schemas.microsoft.com/office/drawing/2014/main" id="{7DEE8F96-C79D-4D6A-A9B6-35DCCDE516FC}"/>
                      </a:ext>
                    </a:extLst>
                  </p:cNvPr>
                  <p:cNvSpPr/>
                  <p:nvPr/>
                </p:nvSpPr>
                <p:spPr>
                  <a:xfrm>
                    <a:off x="3025349" y="2784286"/>
                    <a:ext cx="214033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มาคูณกันแบบ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เมทริกซ์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np.dot()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 </a:t>
                    </a:r>
                    <a:endParaRPr lang="th-TH" sz="14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82" name="ลูกศรเชื่อมต่อแบบตรง 81">
                    <a:extLst>
                      <a:ext uri="{FF2B5EF4-FFF2-40B4-BE49-F238E27FC236}">
                        <a16:creationId xmlns:a16="http://schemas.microsoft.com/office/drawing/2014/main" id="{296A17AB-AEBD-4E2D-A367-E153ADB8DD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58196" y="2594456"/>
                    <a:ext cx="38901" cy="2475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4" name="รูปภาพ 83">
                  <a:extLst>
                    <a:ext uri="{FF2B5EF4-FFF2-40B4-BE49-F238E27FC236}">
                      <a16:creationId xmlns:a16="http://schemas.microsoft.com/office/drawing/2014/main" id="{AA2FA458-9143-4C87-9986-A5302DAD8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858" y="2745396"/>
                  <a:ext cx="4643354" cy="183013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grpSp>
              <p:nvGrpSpPr>
                <p:cNvPr id="94" name="กลุ่ม 93">
                  <a:extLst>
                    <a:ext uri="{FF2B5EF4-FFF2-40B4-BE49-F238E27FC236}">
                      <a16:creationId xmlns:a16="http://schemas.microsoft.com/office/drawing/2014/main" id="{86B23CB4-85FC-4005-8188-FB90E76CBA76}"/>
                    </a:ext>
                  </a:extLst>
                </p:cNvPr>
                <p:cNvGrpSpPr/>
                <p:nvPr/>
              </p:nvGrpSpPr>
              <p:grpSpPr>
                <a:xfrm>
                  <a:off x="3917971" y="2328677"/>
                  <a:ext cx="2511501" cy="461665"/>
                  <a:chOff x="3364916" y="2370605"/>
                  <a:chExt cx="2511501" cy="461665"/>
                </a:xfrm>
              </p:grpSpPr>
              <p:sp>
                <p:nvSpPr>
                  <p:cNvPr id="91" name="กล่องข้อความ 90">
                    <a:extLst>
                      <a:ext uri="{FF2B5EF4-FFF2-40B4-BE49-F238E27FC236}">
                        <a16:creationId xmlns:a16="http://schemas.microsoft.com/office/drawing/2014/main" id="{724B7C50-96FD-452C-A5E5-0B78B6209E43}"/>
                      </a:ext>
                    </a:extLst>
                  </p:cNvPr>
                  <p:cNvSpPr txBox="1"/>
                  <p:nvPr/>
                </p:nvSpPr>
                <p:spPr>
                  <a:xfrm>
                    <a:off x="3364916" y="2370605"/>
                    <a:ext cx="113524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a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 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</a:t>
                    </a:r>
                  </a:p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w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m</a:t>
                    </a:r>
                    <a:endParaRPr lang="th-TH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กล่องข้อความ 91">
                    <a:extLst>
                      <a:ext uri="{FF2B5EF4-FFF2-40B4-BE49-F238E27FC236}">
                        <a16:creationId xmlns:a16="http://schemas.microsoft.com/office/drawing/2014/main" id="{B4419823-940D-4DA8-B0CD-6039BD029D9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1715" y="2447549"/>
                    <a:ext cx="14847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</a:rPr>
                      <a:t>จึงแจกแจงเป็นอา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</a:rPr>
                      <a:t> 2 มิติ</a:t>
                    </a:r>
                  </a:p>
                </p:txBody>
              </p:sp>
            </p:grpSp>
          </p:grpSp>
          <p:sp>
            <p:nvSpPr>
              <p:cNvPr id="98" name="สี่เหลี่ยมผืนผ้า 97">
                <a:extLst>
                  <a:ext uri="{FF2B5EF4-FFF2-40B4-BE49-F238E27FC236}">
                    <a16:creationId xmlns:a16="http://schemas.microsoft.com/office/drawing/2014/main" id="{DEC2116C-DE65-4186-AF03-869080FB9860}"/>
                  </a:ext>
                </a:extLst>
              </p:cNvPr>
              <p:cNvSpPr/>
              <p:nvPr/>
            </p:nvSpPr>
            <p:spPr>
              <a:xfrm>
                <a:off x="1395936" y="2667428"/>
                <a:ext cx="7938213" cy="226058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</p:grpSp>
        <p:sp>
          <p:nvSpPr>
            <p:cNvPr id="100" name="สี่เหลี่ยมผืนผ้า 99">
              <a:extLst>
                <a:ext uri="{FF2B5EF4-FFF2-40B4-BE49-F238E27FC236}">
                  <a16:creationId xmlns:a16="http://schemas.microsoft.com/office/drawing/2014/main" id="{A47221B1-513F-433E-B6E6-793E5F0F7589}"/>
                </a:ext>
              </a:extLst>
            </p:cNvPr>
            <p:cNvSpPr/>
            <p:nvPr/>
          </p:nvSpPr>
          <p:spPr>
            <a:xfrm>
              <a:off x="6018055" y="2760633"/>
              <a:ext cx="7072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a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 แนวตั้ง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w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แนวนอน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5D799F8E-E3CF-4685-B98D-BC6AE2667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642" y="3790245"/>
            <a:ext cx="1003488" cy="6113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03" name="สี่เหลี่ยมผืนผ้า 102">
            <a:extLst>
              <a:ext uri="{FF2B5EF4-FFF2-40B4-BE49-F238E27FC236}">
                <a16:creationId xmlns:a16="http://schemas.microsoft.com/office/drawing/2014/main" id="{C4283358-E5DD-4E18-A613-6A7F2D7F01EB}"/>
              </a:ext>
            </a:extLst>
          </p:cNvPr>
          <p:cNvSpPr/>
          <p:nvPr/>
        </p:nvSpPr>
        <p:spPr>
          <a:xfrm>
            <a:off x="6783809" y="3312847"/>
            <a:ext cx="1189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Helvetica Neue"/>
              </a:rPr>
              <a:t>ค่าเท่ากับอา</a:t>
            </a:r>
            <a:r>
              <a:rPr lang="th-TH" sz="1600" dirty="0" err="1">
                <a:solidFill>
                  <a:srgbClr val="FF0000"/>
                </a:solidFill>
                <a:latin typeface="Helvetica Neue"/>
              </a:rPr>
              <a:t>เรย์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Helvetica Neue"/>
              </a:rPr>
              <a:t>x</a:t>
            </a:r>
            <a:endParaRPr lang="th-TH" sz="1600" dirty="0">
              <a:solidFill>
                <a:srgbClr val="FF0000"/>
              </a:solidFill>
            </a:endParaRPr>
          </a:p>
        </p:txBody>
      </p:sp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86A66C51-816A-4622-8A43-BF68B0C64F50}"/>
              </a:ext>
            </a:extLst>
          </p:cNvPr>
          <p:cNvGrpSpPr/>
          <p:nvPr/>
        </p:nvGrpSpPr>
        <p:grpSpPr>
          <a:xfrm>
            <a:off x="134730" y="5074615"/>
            <a:ext cx="2220553" cy="1730336"/>
            <a:chOff x="5381304" y="1527020"/>
            <a:chExt cx="2220553" cy="1730336"/>
          </a:xfrm>
        </p:grpSpPr>
        <p:pic>
          <p:nvPicPr>
            <p:cNvPr id="104" name="รูปภาพ 103">
              <a:extLst>
                <a:ext uri="{FF2B5EF4-FFF2-40B4-BE49-F238E27FC236}">
                  <a16:creationId xmlns:a16="http://schemas.microsoft.com/office/drawing/2014/main" id="{14B5F271-5E6F-4D01-9A11-C5D837AC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32681" y="1665642"/>
              <a:ext cx="1048702" cy="8333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105" name="กล่องข้อความ 104">
              <a:extLst>
                <a:ext uri="{FF2B5EF4-FFF2-40B4-BE49-F238E27FC236}">
                  <a16:creationId xmlns:a16="http://schemas.microsoft.com/office/drawing/2014/main" id="{2089E998-4BB0-42D5-BC7C-80294331A270}"/>
                </a:ext>
              </a:extLst>
            </p:cNvPr>
            <p:cNvSpPr txBox="1"/>
            <p:nvPr/>
          </p:nvSpPr>
          <p:spPr>
            <a:xfrm>
              <a:off x="6495464" y="1710477"/>
              <a:ext cx="11063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b </a:t>
              </a:r>
              <a:r>
                <a:rPr lang="th-TH" sz="1400" dirty="0">
                  <a:solidFill>
                    <a:srgbClr val="FF0000"/>
                  </a:solidFill>
                </a:rPr>
                <a:t>เป็นเลขตัวเดียว 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rgbClr val="FF0000"/>
                  </a:solidFill>
                </a:rPr>
                <a:t>a </a:t>
              </a:r>
              <a:r>
                <a:rPr lang="th-TH" sz="1400" dirty="0">
                  <a:solidFill>
                    <a:srgbClr val="FF0000"/>
                  </a:solidFill>
                </a:rPr>
                <a:t>เป็นอา</a:t>
              </a:r>
              <a:r>
                <a:rPr lang="th-TH" sz="1400" dirty="0" err="1">
                  <a:solidFill>
                    <a:srgbClr val="FF0000"/>
                  </a:solidFill>
                </a:rPr>
                <a:t>เรย์</a:t>
              </a:r>
              <a:endParaRPr lang="th-TH" sz="1400" dirty="0">
                <a:solidFill>
                  <a:srgbClr val="FF0000"/>
                </a:solidFill>
              </a:endParaRPr>
            </a:p>
            <a:p>
              <a:r>
                <a:rPr lang="th-TH" sz="1400" dirty="0">
                  <a:solidFill>
                    <a:srgbClr val="FF0000"/>
                  </a:solidFill>
                </a:rPr>
                <a:t>ทุกตัวเป็น 1</a:t>
              </a:r>
            </a:p>
          </p:txBody>
        </p:sp>
        <p:sp>
          <p:nvSpPr>
            <p:cNvPr id="106" name="สี่เหลี่ยมผืนผ้า 105">
              <a:extLst>
                <a:ext uri="{FF2B5EF4-FFF2-40B4-BE49-F238E27FC236}">
                  <a16:creationId xmlns:a16="http://schemas.microsoft.com/office/drawing/2014/main" id="{BF4D3507-2565-450D-81B1-BF09D0CCF406}"/>
                </a:ext>
              </a:extLst>
            </p:cNvPr>
            <p:cNvSpPr/>
            <p:nvPr/>
          </p:nvSpPr>
          <p:spPr>
            <a:xfrm>
              <a:off x="5381304" y="1527020"/>
              <a:ext cx="2179649" cy="17303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9" name="ลูกศรเชื่อมต่อแบบตรง 108">
            <a:extLst>
              <a:ext uri="{FF2B5EF4-FFF2-40B4-BE49-F238E27FC236}">
                <a16:creationId xmlns:a16="http://schemas.microsoft.com/office/drawing/2014/main" id="{4D54CFCA-C668-4438-A865-DCDE67AEB910}"/>
              </a:ext>
            </a:extLst>
          </p:cNvPr>
          <p:cNvCxnSpPr>
            <a:cxnSpLocks/>
          </p:cNvCxnSpPr>
          <p:nvPr/>
        </p:nvCxnSpPr>
        <p:spPr>
          <a:xfrm flipV="1">
            <a:off x="330882" y="4396900"/>
            <a:ext cx="118005" cy="10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ตัวเชื่อมต่อ: หักมุม 133">
            <a:extLst>
              <a:ext uri="{FF2B5EF4-FFF2-40B4-BE49-F238E27FC236}">
                <a16:creationId xmlns:a16="http://schemas.microsoft.com/office/drawing/2014/main" id="{2EAB86CB-6B0F-4FE3-B808-ADCF9F04BD87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 flipV="1">
            <a:off x="2994007" y="1646696"/>
            <a:ext cx="8783245" cy="4321348"/>
          </a:xfrm>
          <a:prstGeom prst="bentConnector4">
            <a:avLst>
              <a:gd name="adj1" fmla="val -2603"/>
              <a:gd name="adj2" fmla="val 10432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098FB948-5AC0-4E19-AEFB-5054C83AE2F3}"/>
              </a:ext>
            </a:extLst>
          </p:cNvPr>
          <p:cNvCxnSpPr>
            <a:cxnSpLocks/>
          </p:cNvCxnSpPr>
          <p:nvPr/>
        </p:nvCxnSpPr>
        <p:spPr>
          <a:xfrm flipV="1">
            <a:off x="3690851" y="2368499"/>
            <a:ext cx="0" cy="381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5A785835-9499-416E-BA3E-69BA66F19A40}"/>
              </a:ext>
            </a:extLst>
          </p:cNvPr>
          <p:cNvGrpSpPr/>
          <p:nvPr/>
        </p:nvGrpSpPr>
        <p:grpSpPr>
          <a:xfrm>
            <a:off x="1918939" y="215934"/>
            <a:ext cx="2141993" cy="1093251"/>
            <a:chOff x="3882450" y="682146"/>
            <a:chExt cx="2141993" cy="739049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F9F00D6E-2F7E-45E5-9B16-0B1A01F12B46}"/>
                </a:ext>
              </a:extLst>
            </p:cNvPr>
            <p:cNvSpPr/>
            <p:nvPr/>
          </p:nvSpPr>
          <p:spPr>
            <a:xfrm>
              <a:off x="3970779" y="68214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th-TH" sz="1200" dirty="0">
                <a:solidFill>
                  <a:srgbClr val="FF0000"/>
                </a:solidFill>
              </a:endParaRPr>
            </a:p>
          </p:txBody>
        </p:sp>
        <p:sp>
          <p:nvSpPr>
            <p:cNvPr id="146" name="สี่เหลี่ยมผืนผ้า 145">
              <a:extLst>
                <a:ext uri="{FF2B5EF4-FFF2-40B4-BE49-F238E27FC236}">
                  <a16:creationId xmlns:a16="http://schemas.microsoft.com/office/drawing/2014/main" id="{7E1746DA-1089-47A0-B18C-E09B58A0B240}"/>
                </a:ext>
              </a:extLst>
            </p:cNvPr>
            <p:cNvSpPr/>
            <p:nvPr/>
          </p:nvSpPr>
          <p:spPr>
            <a:xfrm>
              <a:off x="3882450" y="734596"/>
              <a:ext cx="2141993" cy="68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∂J/∂a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เรย์ห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นึ่งมิติขนาด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n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เรย์ส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องมิติขนาด 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n×m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 </a:t>
              </a:r>
              <a:endParaRPr lang="th-TH" sz="12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แต่ผลลัพธ์ที่ได้คือ ∂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J/∂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endParaRPr lang="en-US" sz="1200" baseline="-250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นั้นจะต้องมีขนาดเป็น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m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จึงคูนกันปกติไม่ได้</a:t>
              </a: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จึงต้อง</a:t>
              </a:r>
              <a:r>
                <a:rPr lang="th-TH" sz="1200" dirty="0">
                  <a:solidFill>
                    <a:srgbClr val="FF0000"/>
                  </a:solidFill>
                </a:rPr>
                <a:t>ควรจะอยู่ในรูปของการคูณ</a:t>
              </a:r>
              <a:r>
                <a:rPr lang="th-TH" sz="1200" dirty="0" err="1">
                  <a:solidFill>
                    <a:srgbClr val="FF0000"/>
                  </a:solidFill>
                </a:rPr>
                <a:t>เมทริกซ์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62DB7525-EB32-4417-A016-E6D008B14BF9}"/>
              </a:ext>
            </a:extLst>
          </p:cNvPr>
          <p:cNvGrpSpPr/>
          <p:nvPr/>
        </p:nvGrpSpPr>
        <p:grpSpPr>
          <a:xfrm>
            <a:off x="3343244" y="2308773"/>
            <a:ext cx="5960459" cy="833813"/>
            <a:chOff x="3343244" y="2308773"/>
            <a:chExt cx="5960459" cy="833813"/>
          </a:xfrm>
        </p:grpSpPr>
        <p:grpSp>
          <p:nvGrpSpPr>
            <p:cNvPr id="145" name="กลุ่ม 144">
              <a:extLst>
                <a:ext uri="{FF2B5EF4-FFF2-40B4-BE49-F238E27FC236}">
                  <a16:creationId xmlns:a16="http://schemas.microsoft.com/office/drawing/2014/main" id="{4276F9BB-73B0-4D8C-9B94-6470115E0D1A}"/>
                </a:ext>
              </a:extLst>
            </p:cNvPr>
            <p:cNvGrpSpPr/>
            <p:nvPr/>
          </p:nvGrpSpPr>
          <p:grpSpPr>
            <a:xfrm>
              <a:off x="3343244" y="2601958"/>
              <a:ext cx="5960459" cy="540628"/>
              <a:chOff x="3343244" y="2601958"/>
              <a:chExt cx="5960459" cy="540628"/>
            </a:xfrm>
          </p:grpSpPr>
          <p:grpSp>
            <p:nvGrpSpPr>
              <p:cNvPr id="128" name="กลุ่ม 127">
                <a:extLst>
                  <a:ext uri="{FF2B5EF4-FFF2-40B4-BE49-F238E27FC236}">
                    <a16:creationId xmlns:a16="http://schemas.microsoft.com/office/drawing/2014/main" id="{828D8F70-AEA9-498B-B7D4-E865B8A7C05B}"/>
                  </a:ext>
                </a:extLst>
              </p:cNvPr>
              <p:cNvGrpSpPr/>
              <p:nvPr/>
            </p:nvGrpSpPr>
            <p:grpSpPr>
              <a:xfrm>
                <a:off x="8163098" y="2601958"/>
                <a:ext cx="1140605" cy="540628"/>
                <a:chOff x="8163098" y="2601958"/>
                <a:chExt cx="1140605" cy="540628"/>
              </a:xfrm>
            </p:grpSpPr>
            <p:cxnSp>
              <p:nvCxnSpPr>
                <p:cNvPr id="123" name="ตัวเชื่อมต่อตรง 122">
                  <a:extLst>
                    <a:ext uri="{FF2B5EF4-FFF2-40B4-BE49-F238E27FC236}">
                      <a16:creationId xmlns:a16="http://schemas.microsoft.com/office/drawing/2014/main" id="{92889986-9290-4F57-ABAE-C51BA1876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63098" y="2601958"/>
                  <a:ext cx="0" cy="50863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ตัวเชื่อมต่อตรง 126">
                  <a:extLst>
                    <a:ext uri="{FF2B5EF4-FFF2-40B4-BE49-F238E27FC236}">
                      <a16:creationId xmlns:a16="http://schemas.microsoft.com/office/drawing/2014/main" id="{F8824AF8-9455-44F4-BF97-9BFF7A6DD524}"/>
                    </a:ext>
                  </a:extLst>
                </p:cNvPr>
                <p:cNvCxnSpPr/>
                <p:nvPr/>
              </p:nvCxnSpPr>
              <p:spPr>
                <a:xfrm>
                  <a:off x="8163098" y="3110588"/>
                  <a:ext cx="1140605" cy="3199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ตัวเชื่อมต่อตรง 143">
                <a:extLst>
                  <a:ext uri="{FF2B5EF4-FFF2-40B4-BE49-F238E27FC236}">
                    <a16:creationId xmlns:a16="http://schemas.microsoft.com/office/drawing/2014/main" id="{459799F8-65A7-48EC-B446-C36B3B2464C2}"/>
                  </a:ext>
                </a:extLst>
              </p:cNvPr>
              <p:cNvCxnSpPr/>
              <p:nvPr/>
            </p:nvCxnSpPr>
            <p:spPr>
              <a:xfrm>
                <a:off x="3343244" y="2601958"/>
                <a:ext cx="4819854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ลูกศรเชื่อมต่อแบบตรง 153">
              <a:extLst>
                <a:ext uri="{FF2B5EF4-FFF2-40B4-BE49-F238E27FC236}">
                  <a16:creationId xmlns:a16="http://schemas.microsoft.com/office/drawing/2014/main" id="{F3698784-5A68-4072-905B-62EBE5F49A8E}"/>
                </a:ext>
              </a:extLst>
            </p:cNvPr>
            <p:cNvCxnSpPr/>
            <p:nvPr/>
          </p:nvCxnSpPr>
          <p:spPr>
            <a:xfrm flipV="1">
              <a:off x="3343244" y="2308773"/>
              <a:ext cx="0" cy="29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7" name="รูปภาพ 156">
            <a:extLst>
              <a:ext uri="{FF2B5EF4-FFF2-40B4-BE49-F238E27FC236}">
                <a16:creationId xmlns:a16="http://schemas.microsoft.com/office/drawing/2014/main" id="{49FF5879-CD27-40F3-99EA-72EB7BB43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5522" y="663525"/>
            <a:ext cx="2462084" cy="8024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59" name="ลูกศรเชื่อมต่อแบบตรง 158">
            <a:extLst>
              <a:ext uri="{FF2B5EF4-FFF2-40B4-BE49-F238E27FC236}">
                <a16:creationId xmlns:a16="http://schemas.microsoft.com/office/drawing/2014/main" id="{43122909-3D19-4810-A887-A2DA83E4340D}"/>
              </a:ext>
            </a:extLst>
          </p:cNvPr>
          <p:cNvCxnSpPr>
            <a:cxnSpLocks/>
          </p:cNvCxnSpPr>
          <p:nvPr/>
        </p:nvCxnSpPr>
        <p:spPr>
          <a:xfrm flipV="1">
            <a:off x="3770603" y="876741"/>
            <a:ext cx="313220" cy="34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สี่เหลี่ยมผืนผ้า 161">
            <a:extLst>
              <a:ext uri="{FF2B5EF4-FFF2-40B4-BE49-F238E27FC236}">
                <a16:creationId xmlns:a16="http://schemas.microsoft.com/office/drawing/2014/main" id="{8E495B3B-218E-4B2B-A05A-9CD1F681A6A2}"/>
              </a:ext>
            </a:extLst>
          </p:cNvPr>
          <p:cNvSpPr/>
          <p:nvPr/>
        </p:nvSpPr>
        <p:spPr>
          <a:xfrm>
            <a:off x="8175921" y="-8802"/>
            <a:ext cx="3903633" cy="7386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</a:rPr>
              <a:t>ความสัมพันธ์ของขนาด</a:t>
            </a:r>
            <a:r>
              <a:rPr lang="th-TH" sz="1400" dirty="0" err="1">
                <a:solidFill>
                  <a:srgbClr val="FF0000"/>
                </a:solidFill>
              </a:rPr>
              <a:t>เมทริกซ์</a:t>
            </a:r>
            <a:r>
              <a:rPr lang="th-TH" sz="1400" dirty="0">
                <a:solidFill>
                  <a:srgbClr val="FF0000"/>
                </a:solidFill>
              </a:rPr>
              <a:t>เวลาคูณกันเป็น [</a:t>
            </a:r>
            <a:r>
              <a:rPr lang="en-US" sz="1400" dirty="0" err="1">
                <a:solidFill>
                  <a:srgbClr val="FF0000"/>
                </a:solidFill>
              </a:rPr>
              <a:t>m×n</a:t>
            </a:r>
            <a:r>
              <a:rPr lang="en-US" sz="1400" dirty="0">
                <a:solidFill>
                  <a:srgbClr val="FF0000"/>
                </a:solidFill>
              </a:rPr>
              <a:t>][n×1] = [m×1]</a:t>
            </a:r>
          </a:p>
          <a:p>
            <a:r>
              <a:rPr lang="th-TH" sz="1400" dirty="0"/>
              <a:t>ขนาดมิติหลังของตัวแรกกับมิติแรกของตัวหลังจะต้องเท่ากัน</a:t>
            </a:r>
          </a:p>
          <a:p>
            <a:r>
              <a:rPr lang="th-TH" sz="1400" dirty="0"/>
              <a:t>อา</a:t>
            </a:r>
            <a:r>
              <a:rPr lang="th-TH" sz="1400" dirty="0" err="1"/>
              <a:t>เรย์ข</a:t>
            </a:r>
            <a:r>
              <a:rPr lang="th-TH" sz="1400" dirty="0"/>
              <a:t>นาดเท่ากับมิติแรกของตัวแรกและมิติหลังของตัวหลัง</a:t>
            </a:r>
            <a:endParaRPr lang="th-TH" sz="200" dirty="0">
              <a:solidFill>
                <a:srgbClr val="FF0000"/>
              </a:solidFill>
            </a:endParaRPr>
          </a:p>
        </p:txBody>
      </p: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C265563F-4865-4FC6-BF4F-1CDD8B6CF7AA}"/>
              </a:ext>
            </a:extLst>
          </p:cNvPr>
          <p:cNvSpPr/>
          <p:nvPr/>
        </p:nvSpPr>
        <p:spPr>
          <a:xfrm>
            <a:off x="303531" y="6525802"/>
            <a:ext cx="1880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 </a:t>
            </a:r>
            <a:r>
              <a:rPr lang="en-US" sz="1400" dirty="0">
                <a:solidFill>
                  <a:srgbClr val="FF0000"/>
                </a:solidFill>
                <a:latin typeface="Helvetica Neue"/>
              </a:rPr>
              <a:t>b </a:t>
            </a:r>
            <a:endParaRPr lang="th-TH" sz="1400" dirty="0">
              <a:solidFill>
                <a:srgbClr val="FF0000"/>
              </a:solidFill>
            </a:endParaRPr>
          </a:p>
        </p:txBody>
      </p:sp>
      <p:pic>
        <p:nvPicPr>
          <p:cNvPr id="165" name="รูปภาพ 164">
            <a:extLst>
              <a:ext uri="{FF2B5EF4-FFF2-40B4-BE49-F238E27FC236}">
                <a16:creationId xmlns:a16="http://schemas.microsoft.com/office/drawing/2014/main" id="{9B942AC1-3AA0-40C0-AFDF-D6E1B5408A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120" y="6157746"/>
            <a:ext cx="1962093" cy="39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6" name="รูปภาพ 165">
            <a:extLst>
              <a:ext uri="{FF2B5EF4-FFF2-40B4-BE49-F238E27FC236}">
                <a16:creationId xmlns:a16="http://schemas.microsoft.com/office/drawing/2014/main" id="{9BC9915E-F425-43F8-BDF5-313142B1A5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6838" y="1565949"/>
            <a:ext cx="1412665" cy="767092"/>
          </a:xfrm>
          <a:prstGeom prst="rect">
            <a:avLst/>
          </a:prstGeom>
        </p:spPr>
      </p:pic>
      <p:sp>
        <p:nvSpPr>
          <p:cNvPr id="168" name="สี่เหลี่ยมผืนผ้า 167">
            <a:extLst>
              <a:ext uri="{FF2B5EF4-FFF2-40B4-BE49-F238E27FC236}">
                <a16:creationId xmlns:a16="http://schemas.microsoft.com/office/drawing/2014/main" id="{93C6F3A1-7814-4449-8CFB-0793A4F0BD89}"/>
              </a:ext>
            </a:extLst>
          </p:cNvPr>
          <p:cNvSpPr/>
          <p:nvPr/>
        </p:nvSpPr>
        <p:spPr>
          <a:xfrm>
            <a:off x="4288083" y="1489444"/>
            <a:ext cx="3231230" cy="1081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57EB1AF3-D19B-4A47-97BD-FD7654186F34}"/>
              </a:ext>
            </a:extLst>
          </p:cNvPr>
          <p:cNvSpPr/>
          <p:nvPr/>
        </p:nvSpPr>
        <p:spPr>
          <a:xfrm>
            <a:off x="4417628" y="2116464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69" name="สี่เหลี่ยมผืนผ้า 168">
            <a:extLst>
              <a:ext uri="{FF2B5EF4-FFF2-40B4-BE49-F238E27FC236}">
                <a16:creationId xmlns:a16="http://schemas.microsoft.com/office/drawing/2014/main" id="{459C80BE-F7AF-4375-ADA3-551113B7926F}"/>
              </a:ext>
            </a:extLst>
          </p:cNvPr>
          <p:cNvSpPr/>
          <p:nvPr/>
        </p:nvSpPr>
        <p:spPr>
          <a:xfrm>
            <a:off x="4576994" y="358315"/>
            <a:ext cx="326403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อนุพันธ์ของค่าเสียหายเทียบกับน้ำหนัก</a:t>
            </a:r>
            <a:r>
              <a:rPr lang="th-TH" sz="1600" dirty="0">
                <a:solidFill>
                  <a:srgbClr val="FF0000"/>
                </a:solidFill>
              </a:rPr>
              <a:t>รูปของอา</a:t>
            </a:r>
            <a:r>
              <a:rPr lang="th-TH" sz="1600" dirty="0" err="1">
                <a:solidFill>
                  <a:srgbClr val="FF0000"/>
                </a:solidFill>
              </a:rPr>
              <a:t>เรย์</a:t>
            </a:r>
            <a:r>
              <a:rPr lang="th-TH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4D83B3-05C9-4E6F-9391-0FD21A6F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800" y="4454316"/>
            <a:ext cx="1048611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C51BBC-0B5D-45A7-865B-E7ADF4979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72" y="5968108"/>
            <a:ext cx="806335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F7B486-2E3F-45E0-96B7-2F551968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408" y="1249373"/>
            <a:ext cx="1138844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8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กลุ่ม 111">
            <a:extLst>
              <a:ext uri="{FF2B5EF4-FFF2-40B4-BE49-F238E27FC236}">
                <a16:creationId xmlns:a16="http://schemas.microsoft.com/office/drawing/2014/main" id="{F14D0250-EAE3-47E8-B339-CF00FA728665}"/>
              </a:ext>
            </a:extLst>
          </p:cNvPr>
          <p:cNvGrpSpPr/>
          <p:nvPr/>
        </p:nvGrpSpPr>
        <p:grpSpPr>
          <a:xfrm>
            <a:off x="768588" y="546790"/>
            <a:ext cx="10654824" cy="5954769"/>
            <a:chOff x="768588" y="546790"/>
            <a:chExt cx="10654824" cy="5954769"/>
          </a:xfrm>
        </p:grpSpPr>
        <p:grpSp>
          <p:nvGrpSpPr>
            <p:cNvPr id="109" name="กลุ่ม 108">
              <a:extLst>
                <a:ext uri="{FF2B5EF4-FFF2-40B4-BE49-F238E27FC236}">
                  <a16:creationId xmlns:a16="http://schemas.microsoft.com/office/drawing/2014/main" id="{D3E4F132-E9D0-4069-9013-9DB889F478F0}"/>
                </a:ext>
              </a:extLst>
            </p:cNvPr>
            <p:cNvGrpSpPr/>
            <p:nvPr/>
          </p:nvGrpSpPr>
          <p:grpSpPr>
            <a:xfrm>
              <a:off x="768588" y="546790"/>
              <a:ext cx="10654824" cy="5954769"/>
              <a:chOff x="327681" y="596666"/>
              <a:chExt cx="10654824" cy="5954769"/>
            </a:xfrm>
          </p:grpSpPr>
          <p:sp>
            <p:nvSpPr>
              <p:cNvPr id="80" name="สี่เหลี่ยมผืนผ้า 79">
                <a:extLst>
                  <a:ext uri="{FF2B5EF4-FFF2-40B4-BE49-F238E27FC236}">
                    <a16:creationId xmlns:a16="http://schemas.microsoft.com/office/drawing/2014/main" id="{2289D433-9038-4B28-A801-F3EF909301F5}"/>
                  </a:ext>
                </a:extLst>
              </p:cNvPr>
              <p:cNvSpPr/>
              <p:nvPr/>
            </p:nvSpPr>
            <p:spPr>
              <a:xfrm>
                <a:off x="7365076" y="1655454"/>
                <a:ext cx="3611093" cy="78017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108" name="กลุ่ม 107">
                <a:extLst>
                  <a:ext uri="{FF2B5EF4-FFF2-40B4-BE49-F238E27FC236}">
                    <a16:creationId xmlns:a16="http://schemas.microsoft.com/office/drawing/2014/main" id="{888EFAEF-D722-40E6-A502-01EF0B3D5346}"/>
                  </a:ext>
                </a:extLst>
              </p:cNvPr>
              <p:cNvGrpSpPr/>
              <p:nvPr/>
            </p:nvGrpSpPr>
            <p:grpSpPr>
              <a:xfrm>
                <a:off x="327681" y="596666"/>
                <a:ext cx="10654824" cy="5954769"/>
                <a:chOff x="327681" y="596666"/>
                <a:chExt cx="10654824" cy="5954769"/>
              </a:xfrm>
            </p:grpSpPr>
            <p:sp>
              <p:nvSpPr>
                <p:cNvPr id="98" name="Rectangle 17">
                  <a:extLst>
                    <a:ext uri="{FF2B5EF4-FFF2-40B4-BE49-F238E27FC236}">
                      <a16:creationId xmlns:a16="http://schemas.microsoft.com/office/drawing/2014/main" id="{11FF1C75-6007-46D8-ADE9-0A617EEDD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2476" y="2171260"/>
                  <a:ext cx="1072342" cy="153888"/>
                </a:xfrm>
                <a:prstGeom prst="rect">
                  <a:avLst/>
                </a:prstGeom>
                <a:solidFill>
                  <a:srgbClr val="F5F2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w 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A6E3A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 np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array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([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,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.])</a:t>
                  </a:r>
                  <a:r>
                    <a:rPr kumimoji="0" lang="th-TH" altLang="th-TH" sz="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</a:t>
                  </a:r>
                  <a:endParaRPr kumimoji="0" lang="th-TH" altLang="th-TH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02" name="ตัวเชื่อมต่อตรง 101">
                  <a:extLst>
                    <a:ext uri="{FF2B5EF4-FFF2-40B4-BE49-F238E27FC236}">
                      <a16:creationId xmlns:a16="http://schemas.microsoft.com/office/drawing/2014/main" id="{84FE5AA1-EE6B-4ABD-9148-7555C07F60ED}"/>
                    </a:ext>
                  </a:extLst>
                </p:cNvPr>
                <p:cNvCxnSpPr/>
                <p:nvPr/>
              </p:nvCxnSpPr>
              <p:spPr>
                <a:xfrm>
                  <a:off x="9105958" y="2126306"/>
                  <a:ext cx="0" cy="1988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กลุ่ม 105">
                  <a:extLst>
                    <a:ext uri="{FF2B5EF4-FFF2-40B4-BE49-F238E27FC236}">
                      <a16:creationId xmlns:a16="http://schemas.microsoft.com/office/drawing/2014/main" id="{C4AE0436-A77B-45EF-8E7A-77627F9A083D}"/>
                    </a:ext>
                  </a:extLst>
                </p:cNvPr>
                <p:cNvGrpSpPr/>
                <p:nvPr/>
              </p:nvGrpSpPr>
              <p:grpSpPr>
                <a:xfrm>
                  <a:off x="327681" y="596666"/>
                  <a:ext cx="10654824" cy="5954769"/>
                  <a:chOff x="327681" y="596666"/>
                  <a:chExt cx="10654824" cy="5954769"/>
                </a:xfrm>
              </p:grpSpPr>
              <p:grpSp>
                <p:nvGrpSpPr>
                  <p:cNvPr id="73" name="กลุ่ม 72">
                    <a:extLst>
                      <a:ext uri="{FF2B5EF4-FFF2-40B4-BE49-F238E27FC236}">
                        <a16:creationId xmlns:a16="http://schemas.microsoft.com/office/drawing/2014/main" id="{AAF2245B-D30C-4185-9C2B-E425AB7CA65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81" y="596666"/>
                    <a:ext cx="8713613" cy="5954769"/>
                    <a:chOff x="1574590" y="122840"/>
                    <a:chExt cx="8713613" cy="5954769"/>
                  </a:xfrm>
                </p:grpSpPr>
                <p:grpSp>
                  <p:nvGrpSpPr>
                    <p:cNvPr id="28" name="กลุ่ม 27">
                      <a:extLst>
                        <a:ext uri="{FF2B5EF4-FFF2-40B4-BE49-F238E27FC236}">
                          <a16:creationId xmlns:a16="http://schemas.microsoft.com/office/drawing/2014/main" id="{26D6C824-1043-4DFA-A289-6E1E7D4B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74765" y="1381175"/>
                      <a:ext cx="2817379" cy="1705943"/>
                      <a:chOff x="2836972" y="3249221"/>
                      <a:chExt cx="2817379" cy="1705943"/>
                    </a:xfrm>
                  </p:grpSpPr>
                  <p:grpSp>
                    <p:nvGrpSpPr>
                      <p:cNvPr id="8" name="กลุ่ม 7">
                        <a:extLst>
                          <a:ext uri="{FF2B5EF4-FFF2-40B4-BE49-F238E27FC236}">
                            <a16:creationId xmlns:a16="http://schemas.microsoft.com/office/drawing/2014/main" id="{886B113A-F84C-4527-B024-CB5AA5D55A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6972" y="3249221"/>
                        <a:ext cx="2817379" cy="1705943"/>
                        <a:chOff x="4038600" y="3177511"/>
                        <a:chExt cx="3928748" cy="2378885"/>
                      </a:xfrm>
                    </p:grpSpPr>
                    <p:grpSp>
                      <p:nvGrpSpPr>
                        <p:cNvPr id="9" name="กลุ่ม 8">
                          <a:extLst>
                            <a:ext uri="{FF2B5EF4-FFF2-40B4-BE49-F238E27FC236}">
                              <a16:creationId xmlns:a16="http://schemas.microsoft.com/office/drawing/2014/main" id="{7B4BA06C-A71C-48F0-B68C-5495EADA64E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21361" y="3246627"/>
                          <a:ext cx="3845987" cy="932622"/>
                          <a:chOff x="4121361" y="3246627"/>
                          <a:chExt cx="3845987" cy="932622"/>
                        </a:xfrm>
                      </p:grpSpPr>
                      <p:pic>
                        <p:nvPicPr>
                          <p:cNvPr id="11" name="รูปภาพ 10">
                            <a:extLst>
                              <a:ext uri="{FF2B5EF4-FFF2-40B4-BE49-F238E27FC236}">
                                <a16:creationId xmlns:a16="http://schemas.microsoft.com/office/drawing/2014/main" id="{88E0032D-97E7-4ED4-AE87-25D0E394C1C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121362" y="3422233"/>
                            <a:ext cx="3845986" cy="757016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2" name="สี่เหลี่ยมผืนผ้า 11">
                            <a:extLst>
                              <a:ext uri="{FF2B5EF4-FFF2-40B4-BE49-F238E27FC236}">
                                <a16:creationId xmlns:a16="http://schemas.microsoft.com/office/drawing/2014/main" id="{E807E28E-F687-4DF2-A990-5101EE3A6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21361" y="3246627"/>
                            <a:ext cx="1733168" cy="261609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sz="1050" dirty="0">
                                <a:latin typeface="Arial Black" panose="020B0A04020102020204" pitchFamily="34" charset="0"/>
                                <a:cs typeface="Aharoni" panose="020B0604020202020204" pitchFamily="2" charset="-79"/>
                              </a:rPr>
                              <a:t>sigmoid</a:t>
                            </a:r>
                          </a:p>
                        </p:txBody>
                      </p:sp>
                    </p:grpSp>
                    <p:sp>
                      <p:nvSpPr>
                        <p:cNvPr id="10" name="สี่เหลี่ยมผืนผ้า 9">
                          <a:extLst>
                            <a:ext uri="{FF2B5EF4-FFF2-40B4-BE49-F238E27FC236}">
                              <a16:creationId xmlns:a16="http://schemas.microsoft.com/office/drawing/2014/main" id="{B7CBB662-4F1B-405F-90B4-96701DD1B3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8600" y="3177511"/>
                          <a:ext cx="3928748" cy="237888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 dirty="0"/>
                        </a:p>
                      </p:txBody>
                    </p:sp>
                  </p:grpSp>
                  <p:sp>
                    <p:nvSpPr>
                      <p:cNvPr id="14" name="Rectangle 3">
                        <a:extLst>
                          <a:ext uri="{FF2B5EF4-FFF2-40B4-BE49-F238E27FC236}">
                            <a16:creationId xmlns:a16="http://schemas.microsoft.com/office/drawing/2014/main" id="{72CBFFE9-0B6A-4C27-9AEB-6B4D1683FB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4016" y="3939628"/>
                        <a:ext cx="951722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" name="Rectangle 4">
                        <a:extLst>
                          <a:ext uri="{FF2B5EF4-FFF2-40B4-BE49-F238E27FC236}">
                            <a16:creationId xmlns:a16="http://schemas.microsoft.com/office/drawing/2014/main" id="{2797BAEC-B8C6-48C0-9D4E-B0A54E6522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13336" y="4209079"/>
                        <a:ext cx="1451745" cy="307777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        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/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exp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9" name="กลุ่ม 28">
                      <a:extLst>
                        <a:ext uri="{FF2B5EF4-FFF2-40B4-BE49-F238E27FC236}">
                          <a16:creationId xmlns:a16="http://schemas.microsoft.com/office/drawing/2014/main" id="{47E1FD81-BC60-495F-A15A-C9AF547831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4590" y="3291490"/>
                      <a:ext cx="3419475" cy="1547215"/>
                      <a:chOff x="5776115" y="3257541"/>
                      <a:chExt cx="3419475" cy="1547215"/>
                    </a:xfrm>
                  </p:grpSpPr>
                  <p:sp>
                    <p:nvSpPr>
                      <p:cNvPr id="16" name="Rectangle 5">
                        <a:extLst>
                          <a:ext uri="{FF2B5EF4-FFF2-40B4-BE49-F238E27FC236}">
                            <a16:creationId xmlns:a16="http://schemas.microsoft.com/office/drawing/2014/main" id="{5A7C0D24-40F4-4744-83A0-6AFA4C4EE7B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50717" y="3852317"/>
                        <a:ext cx="1324947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J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" name="Rectangle 6">
                        <a:extLst>
                          <a:ext uri="{FF2B5EF4-FFF2-40B4-BE49-F238E27FC236}">
                            <a16:creationId xmlns:a16="http://schemas.microsoft.com/office/drawing/2014/main" id="{186372BF-F265-47B3-845E-0E814A125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11716" y="4069752"/>
                        <a:ext cx="2817379" cy="461665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999999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mean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18" name="กลุ่ม 17">
                        <a:extLst>
                          <a:ext uri="{FF2B5EF4-FFF2-40B4-BE49-F238E27FC236}">
                            <a16:creationId xmlns:a16="http://schemas.microsoft.com/office/drawing/2014/main" id="{9DF059F6-32FC-4CC6-B3BF-F9992E8317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76115" y="3257541"/>
                        <a:ext cx="3419475" cy="1547215"/>
                        <a:chOff x="173543" y="1164945"/>
                        <a:chExt cx="3419475" cy="1547215"/>
                      </a:xfrm>
                    </p:grpSpPr>
                    <p:pic>
                      <p:nvPicPr>
                        <p:cNvPr id="21" name="รูปภาพ 20">
                          <a:extLst>
                            <a:ext uri="{FF2B5EF4-FFF2-40B4-BE49-F238E27FC236}">
                              <a16:creationId xmlns:a16="http://schemas.microsoft.com/office/drawing/2014/main" id="{44C5E5AC-A6AC-497B-A77C-617DD5DEFF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2038" y="1406369"/>
                          <a:ext cx="2980622" cy="33041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0" name="สี่เหลี่ยมผืนผ้า 19">
                          <a:extLst>
                            <a:ext uri="{FF2B5EF4-FFF2-40B4-BE49-F238E27FC236}">
                              <a16:creationId xmlns:a16="http://schemas.microsoft.com/office/drawing/2014/main" id="{38D2816E-8651-4E56-8B04-215CD77F04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543" y="1164945"/>
                          <a:ext cx="3419475" cy="154721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27" name="กลุ่ม 26">
                      <a:extLst>
                        <a:ext uri="{FF2B5EF4-FFF2-40B4-BE49-F238E27FC236}">
                          <a16:creationId xmlns:a16="http://schemas.microsoft.com/office/drawing/2014/main" id="{E95B57CC-2F84-424A-931F-367EE2E28F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18583" y="122840"/>
                      <a:ext cx="2726575" cy="859241"/>
                      <a:chOff x="274320" y="479767"/>
                      <a:chExt cx="2726575" cy="859241"/>
                    </a:xfrm>
                  </p:grpSpPr>
                  <p:pic>
                    <p:nvPicPr>
                      <p:cNvPr id="7" name="รูปภาพ 6">
                        <a:extLst>
                          <a:ext uri="{FF2B5EF4-FFF2-40B4-BE49-F238E27FC236}">
                            <a16:creationId xmlns:a16="http://schemas.microsoft.com/office/drawing/2014/main" id="{6AA0C934-B025-4F71-969F-F315154361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286" y="479767"/>
                        <a:ext cx="2457035" cy="69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13" name="Rectangle 2">
                        <a:extLst>
                          <a:ext uri="{FF2B5EF4-FFF2-40B4-BE49-F238E27FC236}">
                            <a16:creationId xmlns:a16="http://schemas.microsoft.com/office/drawing/2014/main" id="{8FA61BAF-5C8B-4684-B5DC-82354EC78F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313" y="1185120"/>
                        <a:ext cx="1212980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" name="สี่เหลี่ยมผืนผ้า 25">
                        <a:extLst>
                          <a:ext uri="{FF2B5EF4-FFF2-40B4-BE49-F238E27FC236}">
                            <a16:creationId xmlns:a16="http://schemas.microsoft.com/office/drawing/2014/main" id="{A6C1EE5A-EE1C-49BA-9391-BFDA05D8D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4320" y="479767"/>
                        <a:ext cx="2726575" cy="859241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35" name="กลุ่ม 34">
                      <a:extLst>
                        <a:ext uri="{FF2B5EF4-FFF2-40B4-BE49-F238E27FC236}">
                          <a16:creationId xmlns:a16="http://schemas.microsoft.com/office/drawing/2014/main" id="{49C842EA-4323-4709-9656-B76AF6AF5A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114" y="1778691"/>
                      <a:ext cx="2708957" cy="901178"/>
                      <a:chOff x="4860278" y="3041288"/>
                      <a:chExt cx="2708957" cy="901178"/>
                    </a:xfrm>
                  </p:grpSpPr>
                  <p:sp>
                    <p:nvSpPr>
                      <p:cNvPr id="31" name="Rectangle 7">
                        <a:extLst>
                          <a:ext uri="{FF2B5EF4-FFF2-40B4-BE49-F238E27FC236}">
                            <a16:creationId xmlns:a16="http://schemas.microsoft.com/office/drawing/2014/main" id="{84BF4233-AF8F-4C29-ABFD-24F51E9A2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86240" y="3564508"/>
                        <a:ext cx="2457035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z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arange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(2)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repeat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(900)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#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คำตอบ เลข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0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และ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1</a:t>
                        </a:r>
                        <a:endParaRPr kumimoji="0" lang="th-TH" altLang="th-TH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" name="กล่องข้อความ 31">
                        <a:extLst>
                          <a:ext uri="{FF2B5EF4-FFF2-40B4-BE49-F238E27FC236}">
                            <a16:creationId xmlns:a16="http://schemas.microsoft.com/office/drawing/2014/main" id="{4C03E3EE-8476-4FE9-BB5C-414AEC55D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5702" y="3041288"/>
                        <a:ext cx="2238113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z = </a:t>
                        </a:r>
                        <a:r>
                          <a:rPr lang="th-TH" dirty="0"/>
                          <a:t>คำตอบที่ถูกต้อง</a:t>
                        </a:r>
                      </a:p>
                    </p:txBody>
                  </p:sp>
                  <p:sp>
                    <p:nvSpPr>
                      <p:cNvPr id="34" name="สี่เหลี่ยมผืนผ้า 33">
                        <a:extLst>
                          <a:ext uri="{FF2B5EF4-FFF2-40B4-BE49-F238E27FC236}">
                            <a16:creationId xmlns:a16="http://schemas.microsoft.com/office/drawing/2014/main" id="{7908977A-6D1C-4659-AD6C-1C9B2D681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278" y="3041288"/>
                        <a:ext cx="2708957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41" name="ตัวเชื่อมต่อ: หักมุม 40">
                      <a:extLst>
                        <a:ext uri="{FF2B5EF4-FFF2-40B4-BE49-F238E27FC236}">
                          <a16:creationId xmlns:a16="http://schemas.microsoft.com/office/drawing/2014/main" id="{ED7F2202-BCD1-4511-961A-CA51FE6F37DA}"/>
                        </a:ext>
                      </a:extLst>
                    </p:cNvPr>
                    <p:cNvCxnSpPr>
                      <a:cxnSpLocks/>
                      <a:stCxn id="34" idx="2"/>
                      <a:endCxn id="20" idx="3"/>
                    </p:cNvCxnSpPr>
                    <p:nvPr/>
                  </p:nvCxnSpPr>
                  <p:spPr>
                    <a:xfrm rot="5400000">
                      <a:off x="4928715" y="2745219"/>
                      <a:ext cx="1385229" cy="1254528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ลูกศรเชื่อมต่อแบบตรง 43">
                      <a:extLst>
                        <a:ext uri="{FF2B5EF4-FFF2-40B4-BE49-F238E27FC236}">
                          <a16:creationId xmlns:a16="http://schemas.microsoft.com/office/drawing/2014/main" id="{FA9FB503-93F8-491A-B8B6-107244EEAD43}"/>
                        </a:ext>
                      </a:extLst>
                    </p:cNvPr>
                    <p:cNvCxnSpPr>
                      <a:cxnSpLocks/>
                      <a:stCxn id="26" idx="2"/>
                      <a:endCxn id="10" idx="0"/>
                    </p:cNvCxnSpPr>
                    <p:nvPr/>
                  </p:nvCxnSpPr>
                  <p:spPr>
                    <a:xfrm>
                      <a:off x="3281871" y="982081"/>
                      <a:ext cx="1584" cy="399094"/>
                    </a:xfrm>
                    <a:prstGeom prst="straightConnector1">
                      <a:avLst/>
                    </a:prstGeom>
                    <a:ln w="571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9" name="กลุ่ม 48">
                      <a:extLst>
                        <a:ext uri="{FF2B5EF4-FFF2-40B4-BE49-F238E27FC236}">
                          <a16:creationId xmlns:a16="http://schemas.microsoft.com/office/drawing/2014/main" id="{99683C6B-0337-4E2F-AF16-21F921E4F3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737" y="5079077"/>
                      <a:ext cx="3419475" cy="998532"/>
                      <a:chOff x="3343657" y="5029200"/>
                      <a:chExt cx="3419475" cy="998532"/>
                    </a:xfrm>
                  </p:grpSpPr>
                  <p:sp>
                    <p:nvSpPr>
                      <p:cNvPr id="48" name="สี่เหลี่ยมผืนผ้า 47">
                        <a:extLst>
                          <a:ext uri="{FF2B5EF4-FFF2-40B4-BE49-F238E27FC236}">
                            <a16:creationId xmlns:a16="http://schemas.microsoft.com/office/drawing/2014/main" id="{E7658036-EBB8-465F-800C-873CB7796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3657" y="5029200"/>
                        <a:ext cx="3419475" cy="99853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  <p:pic>
                    <p:nvPicPr>
                      <p:cNvPr id="4" name="รูปภาพ 3">
                        <a:extLst>
                          <a:ext uri="{FF2B5EF4-FFF2-40B4-BE49-F238E27FC236}">
                            <a16:creationId xmlns:a16="http://schemas.microsoft.com/office/drawing/2014/main" id="{43F06052-8EE6-4D51-9BFB-D94F9CDA2B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2152" y="5099909"/>
                        <a:ext cx="3021116" cy="692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47" name="Rectangle 8">
                        <a:extLst>
                          <a:ext uri="{FF2B5EF4-FFF2-40B4-BE49-F238E27FC236}">
                            <a16:creationId xmlns:a16="http://schemas.microsoft.com/office/drawing/2014/main" id="{6291C447-F086-4555-9B6E-71D28D4904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4668" y="5789332"/>
                        <a:ext cx="1275583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-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z)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/ </a:t>
                        </a:r>
                        <a:r>
                          <a:rPr kumimoji="0" lang="th-TH" altLang="th-TH" sz="900" b="0" i="1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len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(z)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cxnSp>
                  <p:nvCxnSpPr>
                    <p:cNvPr id="53" name="ตัวเชื่อมต่อ: หักมุม 52">
                      <a:extLst>
                        <a:ext uri="{FF2B5EF4-FFF2-40B4-BE49-F238E27FC236}">
                          <a16:creationId xmlns:a16="http://schemas.microsoft.com/office/drawing/2014/main" id="{4C2435DA-D552-43D4-A94A-46FDF4A36371}"/>
                        </a:ext>
                      </a:extLst>
                    </p:cNvPr>
                    <p:cNvCxnSpPr>
                      <a:cxnSpLocks/>
                      <a:stCxn id="10" idx="1"/>
                      <a:endCxn id="48" idx="1"/>
                    </p:cNvCxnSpPr>
                    <p:nvPr/>
                  </p:nvCxnSpPr>
                  <p:spPr>
                    <a:xfrm rot="10800000" flipV="1">
                      <a:off x="1697737" y="2234147"/>
                      <a:ext cx="177028" cy="3344196"/>
                    </a:xfrm>
                    <a:prstGeom prst="bentConnector3">
                      <a:avLst>
                        <a:gd name="adj1" fmla="val 229132"/>
                      </a:avLst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ลูกศรเชื่อมต่อแบบตรง 56">
                      <a:extLst>
                        <a:ext uri="{FF2B5EF4-FFF2-40B4-BE49-F238E27FC236}">
                          <a16:creationId xmlns:a16="http://schemas.microsoft.com/office/drawing/2014/main" id="{A933FC58-732D-46FA-B977-46676A57D268}"/>
                        </a:ext>
                      </a:extLst>
                    </p:cNvPr>
                    <p:cNvCxnSpPr>
                      <a:cxnSpLocks/>
                      <a:stCxn id="10" idx="2"/>
                      <a:endCxn id="20" idx="0"/>
                    </p:cNvCxnSpPr>
                    <p:nvPr/>
                  </p:nvCxnSpPr>
                  <p:spPr>
                    <a:xfrm>
                      <a:off x="3283455" y="3087118"/>
                      <a:ext cx="873" cy="204372"/>
                    </a:xfrm>
                    <a:prstGeom prst="straightConnector1">
                      <a:avLst/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ตัวเชื่อมต่อ: หักมุม 59">
                      <a:extLst>
                        <a:ext uri="{FF2B5EF4-FFF2-40B4-BE49-F238E27FC236}">
                          <a16:creationId xmlns:a16="http://schemas.microsoft.com/office/drawing/2014/main" id="{3813AF39-1698-4633-9AD8-544F4BFBDA97}"/>
                        </a:ext>
                      </a:extLst>
                    </p:cNvPr>
                    <p:cNvCxnSpPr>
                      <a:stCxn id="34" idx="2"/>
                      <a:endCxn id="48" idx="3"/>
                    </p:cNvCxnSpPr>
                    <p:nvPr/>
                  </p:nvCxnSpPr>
                  <p:spPr>
                    <a:xfrm rot="5400000">
                      <a:off x="4233666" y="3563416"/>
                      <a:ext cx="2898474" cy="1131381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3" name="กลุ่ม 62">
                      <a:extLst>
                        <a:ext uri="{FF2B5EF4-FFF2-40B4-BE49-F238E27FC236}">
                          <a16:creationId xmlns:a16="http://schemas.microsoft.com/office/drawing/2014/main" id="{741C0D22-D120-4A9A-98D0-96D145164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4957" y="5029137"/>
                      <a:ext cx="2053246" cy="599148"/>
                      <a:chOff x="8778238" y="3153010"/>
                      <a:chExt cx="2053246" cy="599148"/>
                    </a:xfrm>
                  </p:grpSpPr>
                  <p:pic>
                    <p:nvPicPr>
                      <p:cNvPr id="5" name="รูปภาพ 4">
                        <a:extLst>
                          <a:ext uri="{FF2B5EF4-FFF2-40B4-BE49-F238E27FC236}">
                            <a16:creationId xmlns:a16="http://schemas.microsoft.com/office/drawing/2014/main" id="{DA480DAD-B756-44B4-8FCD-B91C40D015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8238" y="3153010"/>
                        <a:ext cx="1962093" cy="39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1" name="Rectangle 9">
                        <a:extLst>
                          <a:ext uri="{FF2B5EF4-FFF2-40B4-BE49-F238E27FC236}">
                            <a16:creationId xmlns:a16="http://schemas.microsoft.com/office/drawing/2014/main" id="{E39A56D2-CFD0-404F-943B-03A5774D0A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441857" y="3571300"/>
                        <a:ext cx="881149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669900"/>
                            </a:solidFill>
                            <a:effectLst/>
                            <a:latin typeface="Consolas" panose="020B0609020204030204" pitchFamily="49" charset="0"/>
                          </a:rPr>
                          <a:t>sum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2" name="สี่เหลี่ยมผืนผ้า 61">
                        <a:extLst>
                          <a:ext uri="{FF2B5EF4-FFF2-40B4-BE49-F238E27FC236}">
                            <a16:creationId xmlns:a16="http://schemas.microsoft.com/office/drawing/2014/main" id="{04B80385-F689-44CA-BBD3-3B837BD96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8238" y="3153010"/>
                        <a:ext cx="2053246" cy="59914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68" name="กลุ่ม 67">
                      <a:extLst>
                        <a:ext uri="{FF2B5EF4-FFF2-40B4-BE49-F238E27FC236}">
                          <a16:creationId xmlns:a16="http://schemas.microsoft.com/office/drawing/2014/main" id="{C54C9D1E-C522-4EDA-895D-6AA16D5B8C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1741" y="3644903"/>
                      <a:ext cx="2708957" cy="1255222"/>
                      <a:chOff x="8803178" y="3125585"/>
                      <a:chExt cx="2708957" cy="1255222"/>
                    </a:xfrm>
                  </p:grpSpPr>
                  <p:pic>
                    <p:nvPicPr>
                      <p:cNvPr id="3" name="รูปภาพ 2">
                        <a:extLst>
                          <a:ext uri="{FF2B5EF4-FFF2-40B4-BE49-F238E27FC236}">
                            <a16:creationId xmlns:a16="http://schemas.microsoft.com/office/drawing/2014/main" id="{D481A7AA-2F18-4079-A076-05709A108C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1310" y="3241613"/>
                        <a:ext cx="2462084" cy="802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6" name="Rectangle 11">
                        <a:extLst>
                          <a:ext uri="{FF2B5EF4-FFF2-40B4-BE49-F238E27FC236}">
                            <a16:creationId xmlns:a16="http://schemas.microsoft.com/office/drawing/2014/main" id="{7DB358A8-0658-465B-A347-9343181FD2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10450" y="4112062"/>
                        <a:ext cx="1172095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7" name="สี่เหลี่ยมผืนผ้า 66">
                        <a:extLst>
                          <a:ext uri="{FF2B5EF4-FFF2-40B4-BE49-F238E27FC236}">
                            <a16:creationId xmlns:a16="http://schemas.microsoft.com/office/drawing/2014/main" id="{9D6DB362-B507-4D70-B2BF-7A9300AF14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3178" y="3125585"/>
                        <a:ext cx="2708957" cy="125522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70" name="ตัวเชื่อมต่อ: หักมุม 69">
                      <a:extLst>
                        <a:ext uri="{FF2B5EF4-FFF2-40B4-BE49-F238E27FC236}">
                          <a16:creationId xmlns:a16="http://schemas.microsoft.com/office/drawing/2014/main" id="{EB08EB5C-289A-4B3A-A3D7-9E87C8832182}"/>
                        </a:ext>
                      </a:extLst>
                    </p:cNvPr>
                    <p:cNvCxnSpPr>
                      <a:stCxn id="47" idx="2"/>
                      <a:endCxn id="67" idx="2"/>
                    </p:cNvCxnSpPr>
                    <p:nvPr/>
                  </p:nvCxnSpPr>
                  <p:spPr>
                    <a:xfrm rot="5400000" flipH="1" flipV="1">
                      <a:off x="4996422" y="3340243"/>
                      <a:ext cx="1169916" cy="4289680"/>
                    </a:xfrm>
                    <a:prstGeom prst="bentConnector3">
                      <a:avLst>
                        <a:gd name="adj1" fmla="val -19540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ตัวเชื่อมต่อ: หักมุม 71">
                      <a:extLst>
                        <a:ext uri="{FF2B5EF4-FFF2-40B4-BE49-F238E27FC236}">
                          <a16:creationId xmlns:a16="http://schemas.microsoft.com/office/drawing/2014/main" id="{F19C0754-5104-44B3-A215-BC97445EC6FB}"/>
                        </a:ext>
                      </a:extLst>
                    </p:cNvPr>
                    <p:cNvCxnSpPr>
                      <a:stCxn id="47" idx="2"/>
                    </p:cNvCxnSpPr>
                    <p:nvPr/>
                  </p:nvCxnSpPr>
                  <p:spPr>
                    <a:xfrm rot="5400000" flipH="1" flipV="1">
                      <a:off x="6153152" y="2961613"/>
                      <a:ext cx="391816" cy="5825040"/>
                    </a:xfrm>
                    <a:prstGeom prst="bentConnector3">
                      <a:avLst>
                        <a:gd name="adj1" fmla="val -58344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กลุ่ม 80">
                    <a:extLst>
                      <a:ext uri="{FF2B5EF4-FFF2-40B4-BE49-F238E27FC236}">
                        <a16:creationId xmlns:a16="http://schemas.microsoft.com/office/drawing/2014/main" id="{4E3992A6-9592-4486-9332-5AE92F8D0FB6}"/>
                      </a:ext>
                    </a:extLst>
                  </p:cNvPr>
                  <p:cNvGrpSpPr/>
                  <p:nvPr/>
                </p:nvGrpSpPr>
                <p:grpSpPr>
                  <a:xfrm>
                    <a:off x="7564582" y="1687484"/>
                    <a:ext cx="3417923" cy="641550"/>
                    <a:chOff x="7564582" y="1687484"/>
                    <a:chExt cx="3417923" cy="641550"/>
                  </a:xfrm>
                </p:grpSpPr>
                <p:sp>
                  <p:nvSpPr>
                    <p:cNvPr id="74" name="กล่องข้อความ 73">
                      <a:extLst>
                        <a:ext uri="{FF2B5EF4-FFF2-40B4-BE49-F238E27FC236}">
                          <a16:creationId xmlns:a16="http://schemas.microsoft.com/office/drawing/2014/main" id="{3D9FECF2-DF8F-4C23-B0DD-ED926A5EC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4582" y="1687484"/>
                      <a:ext cx="341792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w = </a:t>
                      </a:r>
                      <a:r>
                        <a:rPr lang="th-TH" dirty="0"/>
                        <a:t>ค่าน้ำหนักที่สุ่มหรือคำนวณ</a:t>
                      </a:r>
                    </a:p>
                  </p:txBody>
                </p:sp>
                <p:sp>
                  <p:nvSpPr>
                    <p:cNvPr id="78" name="Rectangle 14">
                      <a:extLst>
                        <a:ext uri="{FF2B5EF4-FFF2-40B4-BE49-F238E27FC236}">
                          <a16:creationId xmlns:a16="http://schemas.microsoft.com/office/drawing/2014/main" id="{4B0FF743-CFCC-4A7F-AAC7-7276AABAC7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62512" y="2175146"/>
                      <a:ext cx="836640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 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-=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eta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gw</a:t>
                      </a:r>
                      <a:r>
                        <a:rPr kumimoji="0" lang="th-TH" altLang="th-TH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87" name="ตัวเชื่อมต่อ: หักมุม 86">
                    <a:extLst>
                      <a:ext uri="{FF2B5EF4-FFF2-40B4-BE49-F238E27FC236}">
                        <a16:creationId xmlns:a16="http://schemas.microsoft.com/office/drawing/2014/main" id="{B92EE825-1B4A-43F8-90BD-2915D985481E}"/>
                      </a:ext>
                    </a:extLst>
                  </p:cNvPr>
                  <p:cNvCxnSpPr>
                    <a:stCxn id="67" idx="0"/>
                    <a:endCxn id="80" idx="1"/>
                  </p:cNvCxnSpPr>
                  <p:nvPr/>
                </p:nvCxnSpPr>
                <p:spPr>
                  <a:xfrm rot="5400000" flipH="1" flipV="1">
                    <a:off x="5885600" y="2639254"/>
                    <a:ext cx="2073187" cy="885765"/>
                  </a:xfrm>
                  <a:prstGeom prst="bentConnector2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ตัวเชื่อมต่อ: หักมุม 90">
                    <a:extLst>
                      <a:ext uri="{FF2B5EF4-FFF2-40B4-BE49-F238E27FC236}">
                        <a16:creationId xmlns:a16="http://schemas.microsoft.com/office/drawing/2014/main" id="{A74F9AB4-55E3-452C-A4D5-BFB512299CD8}"/>
                      </a:ext>
                    </a:extLst>
                  </p:cNvPr>
                  <p:cNvCxnSpPr>
                    <a:stCxn id="62" idx="3"/>
                    <a:endCxn id="82" idx="2"/>
                  </p:cNvCxnSpPr>
                  <p:nvPr/>
                </p:nvCxnSpPr>
                <p:spPr>
                  <a:xfrm flipV="1">
                    <a:off x="9041294" y="3676915"/>
                    <a:ext cx="129329" cy="2125622"/>
                  </a:xfrm>
                  <a:prstGeom prst="bentConnector2">
                    <a:avLst/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ตัวเชื่อมต่อ: หักมุม 92">
                    <a:extLst>
                      <a:ext uri="{FF2B5EF4-FFF2-40B4-BE49-F238E27FC236}">
                        <a16:creationId xmlns:a16="http://schemas.microsoft.com/office/drawing/2014/main" id="{0AAB9585-5222-4729-B37E-2970AB7BA078}"/>
                      </a:ext>
                    </a:extLst>
                  </p:cNvPr>
                  <p:cNvCxnSpPr>
                    <a:stCxn id="80" idx="0"/>
                    <a:endCxn id="26" idx="0"/>
                  </p:cNvCxnSpPr>
                  <p:nvPr/>
                </p:nvCxnSpPr>
                <p:spPr>
                  <a:xfrm rot="16200000" flipV="1">
                    <a:off x="5073399" y="-2441771"/>
                    <a:ext cx="1058788" cy="7135661"/>
                  </a:xfrm>
                  <a:prstGeom prst="bentConnector3">
                    <a:avLst>
                      <a:gd name="adj1" fmla="val 121591"/>
                    </a:avLst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ตัวเชื่อมต่อ: หักมุม 94">
                    <a:extLst>
                      <a:ext uri="{FF2B5EF4-FFF2-40B4-BE49-F238E27FC236}">
                        <a16:creationId xmlns:a16="http://schemas.microsoft.com/office/drawing/2014/main" id="{1E653452-A322-461D-A0C4-5CCB165B49B4}"/>
                      </a:ext>
                    </a:extLst>
                  </p:cNvPr>
                  <p:cNvCxnSpPr>
                    <a:stCxn id="82" idx="3"/>
                    <a:endCxn id="26" idx="3"/>
                  </p:cNvCxnSpPr>
                  <p:nvPr/>
                </p:nvCxnSpPr>
                <p:spPr>
                  <a:xfrm flipH="1" flipV="1">
                    <a:off x="3398249" y="1026287"/>
                    <a:ext cx="7577920" cy="2200039"/>
                  </a:xfrm>
                  <a:prstGeom prst="bentConnector3">
                    <a:avLst>
                      <a:gd name="adj1" fmla="val -3017"/>
                    </a:avLst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5" name="กลุ่ม 104">
                    <a:extLst>
                      <a:ext uri="{FF2B5EF4-FFF2-40B4-BE49-F238E27FC236}">
                        <a16:creationId xmlns:a16="http://schemas.microsoft.com/office/drawing/2014/main" id="{44610B5C-EEB1-407C-BE7D-2B108372DAC2}"/>
                      </a:ext>
                    </a:extLst>
                  </p:cNvPr>
                  <p:cNvGrpSpPr/>
                  <p:nvPr/>
                </p:nvGrpSpPr>
                <p:grpSpPr>
                  <a:xfrm>
                    <a:off x="7365076" y="2775737"/>
                    <a:ext cx="3617429" cy="901178"/>
                    <a:chOff x="7365076" y="2775737"/>
                    <a:chExt cx="3617429" cy="901178"/>
                  </a:xfrm>
                </p:grpSpPr>
                <p:grpSp>
                  <p:nvGrpSpPr>
                    <p:cNvPr id="83" name="กลุ่ม 82">
                      <a:extLst>
                        <a:ext uri="{FF2B5EF4-FFF2-40B4-BE49-F238E27FC236}">
                          <a16:creationId xmlns:a16="http://schemas.microsoft.com/office/drawing/2014/main" id="{1D19213C-535D-4948-8AB9-1736AA894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65076" y="2775737"/>
                      <a:ext cx="3617429" cy="901178"/>
                      <a:chOff x="7365076" y="2775737"/>
                      <a:chExt cx="3617429" cy="901178"/>
                    </a:xfrm>
                  </p:grpSpPr>
                  <p:sp>
                    <p:nvSpPr>
                      <p:cNvPr id="76" name="กล่องข้อความ 75">
                        <a:extLst>
                          <a:ext uri="{FF2B5EF4-FFF2-40B4-BE49-F238E27FC236}">
                            <a16:creationId xmlns:a16="http://schemas.microsoft.com/office/drawing/2014/main" id="{8A43A7D2-BFFC-42DB-B94A-C6872E9A075B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564583" y="2861026"/>
                        <a:ext cx="3417922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 = </a:t>
                        </a:r>
                        <a:r>
                          <a:rPr lang="th-TH" dirty="0"/>
                          <a:t>ค่า</a:t>
                        </a:r>
                        <a:r>
                          <a:rPr lang="en-US" dirty="0"/>
                          <a:t> bias</a:t>
                        </a:r>
                        <a:r>
                          <a:rPr lang="th-TH" dirty="0"/>
                          <a:t> ที่สุ่มหรือคำนวณ</a:t>
                        </a:r>
                        <a:r>
                          <a:rPr lang="en-US" dirty="0"/>
                          <a:t> </a:t>
                        </a:r>
                        <a:endParaRPr lang="th-TH" dirty="0"/>
                      </a:p>
                    </p:txBody>
                  </p:sp>
                  <p:sp>
                    <p:nvSpPr>
                      <p:cNvPr id="79" name="Rectangle 15">
                        <a:extLst>
                          <a:ext uri="{FF2B5EF4-FFF2-40B4-BE49-F238E27FC236}">
                            <a16:creationId xmlns:a16="http://schemas.microsoft.com/office/drawing/2014/main" id="{B477949C-3F8D-4F29-A6AD-8F8E7D34D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562512" y="3370165"/>
                        <a:ext cx="699323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b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eta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สี่เหลี่ยมผืนผ้า 81">
                        <a:extLst>
                          <a:ext uri="{FF2B5EF4-FFF2-40B4-BE49-F238E27FC236}">
                            <a16:creationId xmlns:a16="http://schemas.microsoft.com/office/drawing/2014/main" id="{1E21397C-9BCB-48CC-896B-CDEFE5D6A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076" y="2775737"/>
                        <a:ext cx="3611093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sp>
                  <p:nvSpPr>
                    <p:cNvPr id="100" name="Rectangle 19">
                      <a:extLst>
                        <a:ext uri="{FF2B5EF4-FFF2-40B4-BE49-F238E27FC236}">
                          <a16:creationId xmlns:a16="http://schemas.microsoft.com/office/drawing/2014/main" id="{E7B500A9-3F12-437F-9A5B-DF9F488B72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0830" y="3384246"/>
                      <a:ext cx="327681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90055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kumimoji="0" lang="th-TH" altLang="th-TH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04" name="ตัวเชื่อมต่อตรง 103">
                      <a:extLst>
                        <a:ext uri="{FF2B5EF4-FFF2-40B4-BE49-F238E27FC236}">
                          <a16:creationId xmlns:a16="http://schemas.microsoft.com/office/drawing/2014/main" id="{D34C1468-27DC-4891-A6A6-F5ED14BC43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50141" y="3370165"/>
                      <a:ext cx="0" cy="23755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0" name="สี่เหลี่ยมผืนผ้า 109">
              <a:extLst>
                <a:ext uri="{FF2B5EF4-FFF2-40B4-BE49-F238E27FC236}">
                  <a16:creationId xmlns:a16="http://schemas.microsoft.com/office/drawing/2014/main" id="{F037D5CA-F334-4EEE-AEB9-7BC6E6102308}"/>
                </a:ext>
              </a:extLst>
            </p:cNvPr>
            <p:cNvSpPr/>
            <p:nvPr/>
          </p:nvSpPr>
          <p:spPr>
            <a:xfrm>
              <a:off x="1153608" y="3096154"/>
              <a:ext cx="2600702" cy="53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activation function</a:t>
              </a:r>
              <a:r>
                <a:rPr lang="en-US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dirty="0"/>
            </a:p>
          </p:txBody>
        </p:sp>
        <p:sp>
          <p:nvSpPr>
            <p:cNvPr id="111" name="สี่เหลี่ยมผืนผ้า 110">
              <a:extLst>
                <a:ext uri="{FF2B5EF4-FFF2-40B4-BE49-F238E27FC236}">
                  <a16:creationId xmlns:a16="http://schemas.microsoft.com/office/drawing/2014/main" id="{D1D29C99-3758-4A98-AB95-B1B35631482C}"/>
                </a:ext>
              </a:extLst>
            </p:cNvPr>
            <p:cNvSpPr/>
            <p:nvPr/>
          </p:nvSpPr>
          <p:spPr>
            <a:xfrm>
              <a:off x="1487260" y="4862269"/>
              <a:ext cx="2013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 loss function 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0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33D3F42-CC5F-4DB3-9DCB-0D30F16E117C}"/>
              </a:ext>
            </a:extLst>
          </p:cNvPr>
          <p:cNvSpPr/>
          <p:nvPr/>
        </p:nvSpPr>
        <p:spPr>
          <a:xfrm>
            <a:off x="3355067" y="133245"/>
            <a:ext cx="409599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computational graph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C9ABCFF-5B2C-4694-989A-5876094111E5}"/>
              </a:ext>
            </a:extLst>
          </p:cNvPr>
          <p:cNvGrpSpPr/>
          <p:nvPr/>
        </p:nvGrpSpPr>
        <p:grpSpPr>
          <a:xfrm>
            <a:off x="0" y="2337639"/>
            <a:ext cx="11686669" cy="2413267"/>
            <a:chOff x="639332" y="965724"/>
            <a:chExt cx="9530983" cy="1968124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A4CA7DD3-2BEA-492C-ABA9-3AB92624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32" y="1735837"/>
              <a:ext cx="1004866" cy="489417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50C2D735-32BE-41B8-A984-0528292C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283" y="1528146"/>
              <a:ext cx="685387" cy="98660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42D3902-5DD2-4593-A42C-6080EB735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704" y="965724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ลูกศร: ขวา 6">
              <a:extLst>
                <a:ext uri="{FF2B5EF4-FFF2-40B4-BE49-F238E27FC236}">
                  <a16:creationId xmlns:a16="http://schemas.microsoft.com/office/drawing/2014/main" id="{51EAEC92-5B03-46FF-923F-68CF27B2E9DE}"/>
                </a:ext>
              </a:extLst>
            </p:cNvPr>
            <p:cNvSpPr/>
            <p:nvPr/>
          </p:nvSpPr>
          <p:spPr>
            <a:xfrm>
              <a:off x="1735445" y="1919679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: ขวา 10">
              <a:extLst>
                <a:ext uri="{FF2B5EF4-FFF2-40B4-BE49-F238E27FC236}">
                  <a16:creationId xmlns:a16="http://schemas.microsoft.com/office/drawing/2014/main" id="{2BF1C03E-08A6-4EB9-AB1F-5F2583F1196E}"/>
                </a:ext>
              </a:extLst>
            </p:cNvPr>
            <p:cNvSpPr/>
            <p:nvPr/>
          </p:nvSpPr>
          <p:spPr>
            <a:xfrm>
              <a:off x="3015006" y="1919028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: ขวา 11">
              <a:extLst>
                <a:ext uri="{FF2B5EF4-FFF2-40B4-BE49-F238E27FC236}">
                  <a16:creationId xmlns:a16="http://schemas.microsoft.com/office/drawing/2014/main" id="{B8715352-16BE-4E35-843E-7BA66F595021}"/>
                </a:ext>
              </a:extLst>
            </p:cNvPr>
            <p:cNvSpPr/>
            <p:nvPr/>
          </p:nvSpPr>
          <p:spPr>
            <a:xfrm>
              <a:off x="6606214" y="1817256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B61E9D-E409-4E7F-B03C-5D7CC3C7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637" y="1027241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4B0BBFB-FC3F-4AAF-A562-B8933B2D8BF1}"/>
              </a:ext>
            </a:extLst>
          </p:cNvPr>
          <p:cNvSpPr/>
          <p:nvPr/>
        </p:nvSpPr>
        <p:spPr>
          <a:xfrm>
            <a:off x="2355063" y="65977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กราฟคำนวณก็ทำให้เรามองเห็นความสัมพันธ์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เพื่อคำนวณอนุพันธ์ตามกฎลูกโซ่ได้ง่าย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397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2AB25C9-4746-4DB0-8C89-4D55BD882315}"/>
              </a:ext>
            </a:extLst>
          </p:cNvPr>
          <p:cNvSpPr/>
          <p:nvPr/>
        </p:nvSpPr>
        <p:spPr>
          <a:xfrm>
            <a:off x="4112925" y="36755"/>
            <a:ext cx="39661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การแพร่ย้อนกลับ</a:t>
            </a:r>
            <a:r>
              <a:rPr lang="en-US" altLang="ja-JP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5E96A95-7831-428C-8199-A9F4183B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74" y="4307738"/>
            <a:ext cx="3089579" cy="24572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1E9EFA5-001A-4D8D-A5E4-272BFD4C9FD2}"/>
              </a:ext>
            </a:extLst>
          </p:cNvPr>
          <p:cNvSpPr/>
          <p:nvPr/>
        </p:nvSpPr>
        <p:spPr>
          <a:xfrm>
            <a:off x="4643519" y="546018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การไล่คำนวณค่าอนุพันธ์เป็นลำดับขั้นจากกราฟ )</a:t>
            </a:r>
          </a:p>
        </p:txBody>
      </p:sp>
      <p:sp>
        <p:nvSpPr>
          <p:cNvPr id="15" name="ลูกศร: ลง 14">
            <a:extLst>
              <a:ext uri="{FF2B5EF4-FFF2-40B4-BE49-F238E27FC236}">
                <a16:creationId xmlns:a16="http://schemas.microsoft.com/office/drawing/2014/main" id="{A844AD48-D6AC-40F2-B87B-9C92152AAD52}"/>
              </a:ext>
            </a:extLst>
          </p:cNvPr>
          <p:cNvSpPr/>
          <p:nvPr/>
        </p:nvSpPr>
        <p:spPr>
          <a:xfrm rot="13636322">
            <a:off x="5471426" y="3550808"/>
            <a:ext cx="304800" cy="10280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ลง 15">
            <a:extLst>
              <a:ext uri="{FF2B5EF4-FFF2-40B4-BE49-F238E27FC236}">
                <a16:creationId xmlns:a16="http://schemas.microsoft.com/office/drawing/2014/main" id="{0CC5BFA0-06B9-4894-94C2-3B8952CAB2C9}"/>
              </a:ext>
            </a:extLst>
          </p:cNvPr>
          <p:cNvSpPr/>
          <p:nvPr/>
        </p:nvSpPr>
        <p:spPr>
          <a:xfrm>
            <a:off x="3378678" y="3946429"/>
            <a:ext cx="307372" cy="3414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0B357493-3739-42EC-B23E-AD141E5B5A26}"/>
              </a:ext>
            </a:extLst>
          </p:cNvPr>
          <p:cNvGrpSpPr/>
          <p:nvPr/>
        </p:nvGrpSpPr>
        <p:grpSpPr>
          <a:xfrm>
            <a:off x="-1522005" y="828319"/>
            <a:ext cx="8773361" cy="3137319"/>
            <a:chOff x="-1830694" y="1010236"/>
            <a:chExt cx="8773361" cy="3137319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0C99E7F4-6B71-4031-BBCB-87F90273B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29" y="1010236"/>
              <a:ext cx="4534077" cy="272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5BD35889-32C0-4B22-98B0-446DAA828F42}"/>
                </a:ext>
              </a:extLst>
            </p:cNvPr>
            <p:cNvSpPr/>
            <p:nvPr/>
          </p:nvSpPr>
          <p:spPr>
            <a:xfrm>
              <a:off x="-1830694" y="3562780"/>
              <a:ext cx="87733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เป็นจุดเริ่มต้น หาอนุพันธ์เทียบ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แล้วก็โยงต่อไป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เรื่อยๆ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จนถึง </a:t>
              </a:r>
              <a:r>
                <a:rPr lang="en-US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a,b,c,d</a:t>
              </a:r>
              <a:b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23FA41A5-6C81-4994-8476-F52166210F7D}"/>
                </a:ext>
              </a:extLst>
            </p:cNvPr>
            <p:cNvSpPr/>
            <p:nvPr/>
          </p:nvSpPr>
          <p:spPr>
            <a:xfrm>
              <a:off x="176881" y="1096748"/>
              <a:ext cx="4589838" cy="292287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9A8A2D5E-2A19-4F10-BBC6-93CDE65D8E3D}"/>
              </a:ext>
            </a:extLst>
          </p:cNvPr>
          <p:cNvGrpSpPr/>
          <p:nvPr/>
        </p:nvGrpSpPr>
        <p:grpSpPr>
          <a:xfrm>
            <a:off x="5779877" y="1027906"/>
            <a:ext cx="5648898" cy="2537659"/>
            <a:chOff x="6155267" y="935315"/>
            <a:chExt cx="6096000" cy="296574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D792686-3012-4F3F-8636-B16529A1A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943515"/>
              <a:ext cx="4929242" cy="295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18EFD45-9E68-4779-AB33-46486ECE8594}"/>
                </a:ext>
              </a:extLst>
            </p:cNvPr>
            <p:cNvSpPr/>
            <p:nvPr/>
          </p:nvSpPr>
          <p:spPr>
            <a:xfrm>
              <a:off x="6155267" y="3554306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c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นั้นขาไปเดิน ๒ สาย ตอนแพร่กลับก็จะต้องเอา ๒ สายนั้นมาบวกกันด้วย</a:t>
              </a: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112FD705-EFCD-4FFC-9D45-84C8E2713BCF}"/>
                </a:ext>
              </a:extLst>
            </p:cNvPr>
            <p:cNvSpPr/>
            <p:nvPr/>
          </p:nvSpPr>
          <p:spPr>
            <a:xfrm>
              <a:off x="6452682" y="935315"/>
              <a:ext cx="5078929" cy="295754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D39B7386-3A99-49BA-B66F-46B274682901}"/>
              </a:ext>
            </a:extLst>
          </p:cNvPr>
          <p:cNvGrpSpPr/>
          <p:nvPr/>
        </p:nvGrpSpPr>
        <p:grpSpPr>
          <a:xfrm>
            <a:off x="6096000" y="3935218"/>
            <a:ext cx="5016652" cy="2922782"/>
            <a:chOff x="6452682" y="3901060"/>
            <a:chExt cx="5166338" cy="30099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C5724A-1209-43B8-9391-78F880A6D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3901060"/>
              <a:ext cx="5016651" cy="300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B3216C80-3D91-4717-AC13-D5E4CD2D748D}"/>
                </a:ext>
              </a:extLst>
            </p:cNvPr>
            <p:cNvSpPr/>
            <p:nvPr/>
          </p:nvSpPr>
          <p:spPr>
            <a:xfrm>
              <a:off x="6452682" y="4019627"/>
              <a:ext cx="5166338" cy="28016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ลูกศร: ลง 13">
            <a:extLst>
              <a:ext uri="{FF2B5EF4-FFF2-40B4-BE49-F238E27FC236}">
                <a16:creationId xmlns:a16="http://schemas.microsoft.com/office/drawing/2014/main" id="{11FAC586-DFF6-4042-A76D-F742571E88C1}"/>
              </a:ext>
            </a:extLst>
          </p:cNvPr>
          <p:cNvSpPr/>
          <p:nvPr/>
        </p:nvSpPr>
        <p:spPr>
          <a:xfrm>
            <a:off x="8397902" y="3658644"/>
            <a:ext cx="304800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826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C49521C-9775-476F-A8B2-D7D2072C3B3F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775799F-964E-4612-AE28-64A2C0670642}"/>
              </a:ext>
            </a:extLst>
          </p:cNvPr>
          <p:cNvGrpSpPr/>
          <p:nvPr/>
        </p:nvGrpSpPr>
        <p:grpSpPr>
          <a:xfrm>
            <a:off x="1017964" y="1008426"/>
            <a:ext cx="3903002" cy="663766"/>
            <a:chOff x="941075" y="986899"/>
            <a:chExt cx="3903002" cy="663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/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blipFill>
                  <a:blip r:embed="rId2"/>
                  <a:stretch>
                    <a:fillRect l="-6849" b="-15238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/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  <a:blipFill>
                  <a:blip r:embed="rId3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/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/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4C76428-F968-4FE0-AFAD-BBF72DF621BC}"/>
              </a:ext>
            </a:extLst>
          </p:cNvPr>
          <p:cNvSpPr/>
          <p:nvPr/>
        </p:nvSpPr>
        <p:spPr>
          <a:xfrm>
            <a:off x="640080" y="856211"/>
            <a:ext cx="4912822" cy="8562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12053F-DF75-4B77-A594-2036906A99B0}"/>
              </a:ext>
            </a:extLst>
          </p:cNvPr>
          <p:cNvSpPr txBox="1"/>
          <p:nvPr/>
        </p:nvSpPr>
        <p:spPr>
          <a:xfrm>
            <a:off x="536313" y="11185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th-TH" dirty="0"/>
          </a:p>
        </p:txBody>
      </p: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19A137F8-7B92-4AAD-8634-0DF7B26AEDA3}"/>
              </a:ext>
            </a:extLst>
          </p:cNvPr>
          <p:cNvGrpSpPr/>
          <p:nvPr/>
        </p:nvGrpSpPr>
        <p:grpSpPr>
          <a:xfrm>
            <a:off x="5599878" y="865510"/>
            <a:ext cx="5938484" cy="856211"/>
            <a:chOff x="588784" y="1750720"/>
            <a:chExt cx="4964118" cy="856211"/>
          </a:xfrm>
        </p:grpSpPr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0FF1BF17-3CD6-4D1B-A0A1-7FA9B814B300}"/>
                </a:ext>
              </a:extLst>
            </p:cNvPr>
            <p:cNvSpPr txBox="1"/>
            <p:nvPr/>
          </p:nvSpPr>
          <p:spPr>
            <a:xfrm>
              <a:off x="588784" y="1970959"/>
              <a:ext cx="489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  <a:endParaRPr lang="th-T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/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blipFill>
                  <a:blip r:embed="rId6"/>
                  <a:stretch>
                    <a:fillRect l="-5747" b="-16346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F21C00DD-CF53-4988-8FC6-4EE5C2E19520}"/>
                </a:ext>
              </a:extLst>
            </p:cNvPr>
            <p:cNvSpPr/>
            <p:nvPr/>
          </p:nvSpPr>
          <p:spPr>
            <a:xfrm>
              <a:off x="640080" y="1750720"/>
              <a:ext cx="4912822" cy="85621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/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th-TH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F11D38CF-CCB4-455B-9D65-13D5982A830C}"/>
              </a:ext>
            </a:extLst>
          </p:cNvPr>
          <p:cNvGrpSpPr/>
          <p:nvPr/>
        </p:nvGrpSpPr>
        <p:grpSpPr>
          <a:xfrm>
            <a:off x="557495" y="1765928"/>
            <a:ext cx="4999268" cy="856211"/>
            <a:chOff x="557495" y="1765928"/>
            <a:chExt cx="4999268" cy="856211"/>
          </a:xfrm>
        </p:grpSpPr>
        <p:cxnSp>
          <p:nvCxnSpPr>
            <p:cNvPr id="21" name="ลูกศรเชื่อมต่อแบบตรง 20">
              <a:extLst>
                <a:ext uri="{FF2B5EF4-FFF2-40B4-BE49-F238E27FC236}">
                  <a16:creationId xmlns:a16="http://schemas.microsoft.com/office/drawing/2014/main" id="{E33C50F8-0859-448C-AB78-6F63FA787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385" y="1959034"/>
              <a:ext cx="378649" cy="1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กลุ่ม 81">
              <a:extLst>
                <a:ext uri="{FF2B5EF4-FFF2-40B4-BE49-F238E27FC236}">
                  <a16:creationId xmlns:a16="http://schemas.microsoft.com/office/drawing/2014/main" id="{71160357-947C-4817-8DFE-568B7E10D0AE}"/>
                </a:ext>
              </a:extLst>
            </p:cNvPr>
            <p:cNvGrpSpPr/>
            <p:nvPr/>
          </p:nvGrpSpPr>
          <p:grpSpPr>
            <a:xfrm>
              <a:off x="557495" y="1765928"/>
              <a:ext cx="4999268" cy="856211"/>
              <a:chOff x="553634" y="2650375"/>
              <a:chExt cx="4999268" cy="856211"/>
            </a:xfrm>
          </p:grpSpPr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C9377D01-E34E-44E8-9F88-70882AEEB233}"/>
                  </a:ext>
                </a:extLst>
              </p:cNvPr>
              <p:cNvSpPr/>
              <p:nvPr/>
            </p:nvSpPr>
            <p:spPr>
              <a:xfrm>
                <a:off x="640080" y="2650375"/>
                <a:ext cx="4912822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81" name="กลุ่ม 80">
                <a:extLst>
                  <a:ext uri="{FF2B5EF4-FFF2-40B4-BE49-F238E27FC236}">
                    <a16:creationId xmlns:a16="http://schemas.microsoft.com/office/drawing/2014/main" id="{2FDEE090-53CA-4BB7-9747-7485CC74B96A}"/>
                  </a:ext>
                </a:extLst>
              </p:cNvPr>
              <p:cNvGrpSpPr/>
              <p:nvPr/>
            </p:nvGrpSpPr>
            <p:grpSpPr>
              <a:xfrm>
                <a:off x="553634" y="2662169"/>
                <a:ext cx="4377907" cy="770169"/>
                <a:chOff x="553634" y="2662169"/>
                <a:chExt cx="4377907" cy="77016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747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กล่องข้อความ 17">
                  <a:extLst>
                    <a:ext uri="{FF2B5EF4-FFF2-40B4-BE49-F238E27FC236}">
                      <a16:creationId xmlns:a16="http://schemas.microsoft.com/office/drawing/2014/main" id="{88E73075-E2BB-4992-9930-BA4F5018237F}"/>
                    </a:ext>
                  </a:extLst>
                </p:cNvPr>
                <p:cNvSpPr txBox="1"/>
                <p:nvPr/>
              </p:nvSpPr>
              <p:spPr>
                <a:xfrm>
                  <a:off x="553634" y="2896560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(3)</a:t>
                  </a:r>
                  <a:endParaRPr lang="th-T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th-TH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1AFA739B-0188-4F79-8B0B-BE7C904A6EDE}"/>
                    </a:ext>
                  </a:extLst>
                </p:cNvPr>
                <p:cNvSpPr txBox="1"/>
                <p:nvPr/>
              </p:nvSpPr>
              <p:spPr>
                <a:xfrm>
                  <a:off x="4543293" y="2662169"/>
                  <a:ext cx="3882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= 1</a:t>
                  </a:r>
                  <a:endPara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</p:grp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7F5FEB1D-9D17-41C1-A679-395849B9C541}"/>
              </a:ext>
            </a:extLst>
          </p:cNvPr>
          <p:cNvGrpSpPr/>
          <p:nvPr/>
        </p:nvGrpSpPr>
        <p:grpSpPr>
          <a:xfrm>
            <a:off x="536314" y="2616118"/>
            <a:ext cx="11002048" cy="904098"/>
            <a:chOff x="536314" y="3502143"/>
            <a:chExt cx="11002048" cy="904098"/>
          </a:xfrm>
        </p:grpSpPr>
        <p:grpSp>
          <p:nvGrpSpPr>
            <p:cNvPr id="32" name="กลุ่ม 31">
              <a:extLst>
                <a:ext uri="{FF2B5EF4-FFF2-40B4-BE49-F238E27FC236}">
                  <a16:creationId xmlns:a16="http://schemas.microsoft.com/office/drawing/2014/main" id="{332A22C6-8C8D-46DF-908A-B94C6421390F}"/>
                </a:ext>
              </a:extLst>
            </p:cNvPr>
            <p:cNvGrpSpPr/>
            <p:nvPr/>
          </p:nvGrpSpPr>
          <p:grpSpPr>
            <a:xfrm>
              <a:off x="536314" y="3550030"/>
              <a:ext cx="11002048" cy="856211"/>
              <a:chOff x="536314" y="3550030"/>
              <a:chExt cx="11002048" cy="856211"/>
            </a:xfrm>
          </p:grpSpPr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B64E5416-B37B-4AC2-B1F6-017B15759725}"/>
                  </a:ext>
                </a:extLst>
              </p:cNvPr>
              <p:cNvSpPr/>
              <p:nvPr/>
            </p:nvSpPr>
            <p:spPr>
              <a:xfrm>
                <a:off x="640079" y="3550030"/>
                <a:ext cx="10898283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8" name="กลุ่ม 27">
                <a:extLst>
                  <a:ext uri="{FF2B5EF4-FFF2-40B4-BE49-F238E27FC236}">
                    <a16:creationId xmlns:a16="http://schemas.microsoft.com/office/drawing/2014/main" id="{8744DB62-162E-4B17-99CC-565D997F6C70}"/>
                  </a:ext>
                </a:extLst>
              </p:cNvPr>
              <p:cNvGrpSpPr/>
              <p:nvPr/>
            </p:nvGrpSpPr>
            <p:grpSpPr>
              <a:xfrm>
                <a:off x="536314" y="3707720"/>
                <a:ext cx="4961894" cy="624273"/>
                <a:chOff x="536314" y="3707720"/>
                <a:chExt cx="4961894" cy="6242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035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กล่องข้อความ 26">
                  <a:extLst>
                    <a:ext uri="{FF2B5EF4-FFF2-40B4-BE49-F238E27FC236}">
                      <a16:creationId xmlns:a16="http://schemas.microsoft.com/office/drawing/2014/main" id="{A4943F8C-5A54-47F3-8ECC-92FB86CAAEB2}"/>
                    </a:ext>
                  </a:extLst>
                </p:cNvPr>
                <p:cNvSpPr txBox="1"/>
                <p:nvPr/>
              </p:nvSpPr>
              <p:spPr>
                <a:xfrm>
                  <a:off x="536314" y="3767294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(4)</a:t>
                  </a:r>
                  <a:endParaRPr lang="th-TH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/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th-TH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th-TH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th-TH" sz="2400" dirty="0"/>
                </a:p>
              </p:txBody>
            </p:sp>
          </mc:Choice>
          <mc:Fallback xmlns="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ลูกศรเชื่อมต่อแบบตรง 50">
              <a:extLst>
                <a:ext uri="{FF2B5EF4-FFF2-40B4-BE49-F238E27FC236}">
                  <a16:creationId xmlns:a16="http://schemas.microsoft.com/office/drawing/2014/main" id="{135F12AE-92D5-4919-B21F-2D6950D9EA44}"/>
                </a:ext>
              </a:extLst>
            </p:cNvPr>
            <p:cNvCxnSpPr/>
            <p:nvPr/>
          </p:nvCxnSpPr>
          <p:spPr>
            <a:xfrm>
              <a:off x="7158338" y="3784529"/>
              <a:ext cx="125668" cy="15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C1AC3719-17FE-4916-A30D-DDDE1479A4F7}"/>
                </a:ext>
              </a:extLst>
            </p:cNvPr>
            <p:cNvSpPr txBox="1"/>
            <p:nvPr/>
          </p:nvSpPr>
          <p:spPr>
            <a:xfrm>
              <a:off x="6856458" y="35021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= 0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A336E7E3-4760-4280-A289-8FBEAE53827B}"/>
              </a:ext>
            </a:extLst>
          </p:cNvPr>
          <p:cNvGrpSpPr/>
          <p:nvPr/>
        </p:nvGrpSpPr>
        <p:grpSpPr>
          <a:xfrm>
            <a:off x="549905" y="3560506"/>
            <a:ext cx="10988457" cy="2238126"/>
            <a:chOff x="549907" y="4449686"/>
            <a:chExt cx="10988457" cy="2238126"/>
          </a:xfrm>
        </p:grpSpPr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DC4D4729-A412-4E0D-9334-F9938F05B023}"/>
                </a:ext>
              </a:extLst>
            </p:cNvPr>
            <p:cNvGrpSpPr/>
            <p:nvPr/>
          </p:nvGrpSpPr>
          <p:grpSpPr>
            <a:xfrm>
              <a:off x="549907" y="4449686"/>
              <a:ext cx="10988457" cy="2238126"/>
              <a:chOff x="549907" y="4449686"/>
              <a:chExt cx="10988457" cy="2238126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08B27422-D702-4FB5-9795-107DB8BAF35E}"/>
                  </a:ext>
                </a:extLst>
              </p:cNvPr>
              <p:cNvGrpSpPr/>
              <p:nvPr/>
            </p:nvGrpSpPr>
            <p:grpSpPr>
              <a:xfrm>
                <a:off x="549907" y="4449686"/>
                <a:ext cx="10988457" cy="2238126"/>
                <a:chOff x="570393" y="3550031"/>
                <a:chExt cx="8492018" cy="2238126"/>
              </a:xfrm>
            </p:grpSpPr>
            <p:sp>
              <p:nvSpPr>
                <p:cNvPr id="34" name="สี่เหลี่ยมผืนผ้า 33">
                  <a:extLst>
                    <a:ext uri="{FF2B5EF4-FFF2-40B4-BE49-F238E27FC236}">
                      <a16:creationId xmlns:a16="http://schemas.microsoft.com/office/drawing/2014/main" id="{1EDC80EE-B96A-433D-8AF4-BC659164A88B}"/>
                    </a:ext>
                  </a:extLst>
                </p:cNvPr>
                <p:cNvSpPr/>
                <p:nvPr/>
              </p:nvSpPr>
              <p:spPr>
                <a:xfrm>
                  <a:off x="640080" y="3550031"/>
                  <a:ext cx="8422331" cy="223812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th-TH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5" name="กลุ่ม 34">
                  <a:extLst>
                    <a:ext uri="{FF2B5EF4-FFF2-40B4-BE49-F238E27FC236}">
                      <a16:creationId xmlns:a16="http://schemas.microsoft.com/office/drawing/2014/main" id="{151C7B35-2E64-4A8B-A95F-891930F7EFCF}"/>
                    </a:ext>
                  </a:extLst>
                </p:cNvPr>
                <p:cNvGrpSpPr/>
                <p:nvPr/>
              </p:nvGrpSpPr>
              <p:grpSpPr>
                <a:xfrm>
                  <a:off x="570393" y="3643941"/>
                  <a:ext cx="2479308" cy="1308569"/>
                  <a:chOff x="570393" y="3643941"/>
                  <a:chExt cx="2479308" cy="130856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th-TH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oMath>
                        </a14:m>
                        <a:endPara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509" b="-14286"/>
                        </a:stretch>
                      </a:blipFill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r>
                          <a:rPr lang="th-T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7" name="กล่องข้อความ 36">
                    <a:extLst>
                      <a:ext uri="{FF2B5EF4-FFF2-40B4-BE49-F238E27FC236}">
                        <a16:creationId xmlns:a16="http://schemas.microsoft.com/office/drawing/2014/main" id="{DC695F69-1613-453B-884D-01A8160420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93" y="3754761"/>
                    <a:ext cx="66425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(5.1)</a:t>
                    </a:r>
                    <a:endParaRPr lang="th-TH" dirty="0"/>
                  </a:p>
                </p:txBody>
              </p:sp>
              <p:sp>
                <p:nvSpPr>
                  <p:cNvPr id="66" name="กล่องข้อความ 65">
                    <a:extLst>
                      <a:ext uri="{FF2B5EF4-FFF2-40B4-BE49-F238E27FC236}">
                        <a16:creationId xmlns:a16="http://schemas.microsoft.com/office/drawing/2014/main" id="{6EF0A863-A610-4067-B986-4F45F4CE7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85663" y="4613956"/>
                    <a:ext cx="44002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</a:rPr>
                      <a:t>(5.1)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B10C8C07-7F79-4CBF-96AE-A0F3E9B199F2}"/>
                  </a:ext>
                </a:extLst>
              </p:cNvPr>
              <p:cNvSpPr txBox="1"/>
              <p:nvPr/>
            </p:nvSpPr>
            <p:spPr>
              <a:xfrm>
                <a:off x="3691622" y="4672089"/>
                <a:ext cx="859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(5.2)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th-TH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77" b="-14679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/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กลุ่มของ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ลูกศรเชื่อมต่อแบบตรง 43">
              <a:extLst>
                <a:ext uri="{FF2B5EF4-FFF2-40B4-BE49-F238E27FC236}">
                  <a16:creationId xmlns:a16="http://schemas.microsoft.com/office/drawing/2014/main" id="{5D8BDEE1-FD8A-4752-B92C-46F61CB95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863" y="4764497"/>
              <a:ext cx="231742" cy="7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/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/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sSup>
                            <m:sSup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th-TH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a14:m>
                  <a:endParaRPr lang="th-TH" sz="1200" dirty="0"/>
                </a:p>
              </p:txBody>
            </p:sp>
          </mc:Choice>
          <mc:Fallback xmlns="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/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/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ลูกศรเชื่อมต่อแบบตรง 61">
              <a:extLst>
                <a:ext uri="{FF2B5EF4-FFF2-40B4-BE49-F238E27FC236}">
                  <a16:creationId xmlns:a16="http://schemas.microsoft.com/office/drawing/2014/main" id="{E20E6695-DEAF-4957-9725-F75C32E979DA}"/>
                </a:ext>
              </a:extLst>
            </p:cNvPr>
            <p:cNvCxnSpPr/>
            <p:nvPr/>
          </p:nvCxnSpPr>
          <p:spPr>
            <a:xfrm flipH="1">
              <a:off x="7026965" y="4989443"/>
              <a:ext cx="388414" cy="36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4E83F85B-8558-4134-B18B-B0F067D7EF29}"/>
                </a:ext>
              </a:extLst>
            </p:cNvPr>
            <p:cNvSpPr txBox="1"/>
            <p:nvPr/>
          </p:nvSpPr>
          <p:spPr>
            <a:xfrm>
              <a:off x="7221172" y="4672367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(3),(4)</a:t>
              </a:r>
              <a:endParaRPr lang="th-TH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5" name="ลูกศรเชื่อมต่อแบบตรง 64">
              <a:extLst>
                <a:ext uri="{FF2B5EF4-FFF2-40B4-BE49-F238E27FC236}">
                  <a16:creationId xmlns:a16="http://schemas.microsoft.com/office/drawing/2014/main" id="{440280BD-12DD-4831-86CE-9619D16F82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31" y="5705061"/>
              <a:ext cx="557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>
              <a:extLst>
                <a:ext uri="{FF2B5EF4-FFF2-40B4-BE49-F238E27FC236}">
                  <a16:creationId xmlns:a16="http://schemas.microsoft.com/office/drawing/2014/main" id="{CC2FA61C-7645-4035-A7B9-C6BFFBF683AE}"/>
                </a:ext>
              </a:extLst>
            </p:cNvPr>
            <p:cNvCxnSpPr>
              <a:cxnSpLocks/>
            </p:cNvCxnSpPr>
            <p:nvPr/>
          </p:nvCxnSpPr>
          <p:spPr>
            <a:xfrm>
              <a:off x="9416381" y="4877790"/>
              <a:ext cx="501609" cy="47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6F692D81-F76C-4AB6-A21D-3B39C0111C62}"/>
                </a:ext>
              </a:extLst>
            </p:cNvPr>
            <p:cNvSpPr/>
            <p:nvPr/>
          </p:nvSpPr>
          <p:spPr>
            <a:xfrm>
              <a:off x="9096481" y="4577759"/>
              <a:ext cx="5693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(5.2)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6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5C268E1-553A-433C-A746-130318BFD3A4}"/>
              </a:ext>
            </a:extLst>
          </p:cNvPr>
          <p:cNvSpPr/>
          <p:nvPr/>
        </p:nvSpPr>
        <p:spPr>
          <a:xfrm>
            <a:off x="4268145" y="85725"/>
            <a:ext cx="416492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รอนชั้นเดียว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F3C68D-5C1C-4BEC-BA43-38AB1C24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01686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4F11A4A-E097-4496-AE02-9BE054DC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65406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EBAE758-854C-46D0-B349-32E037E0CFB4}"/>
              </a:ext>
            </a:extLst>
          </p:cNvPr>
          <p:cNvSpPr/>
          <p:nvPr/>
        </p:nvSpPr>
        <p:spPr>
          <a:xfrm>
            <a:off x="8146736" y="1039125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แทนค่าอนุพันธ์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0A35D23-90F6-4426-BD83-FCF31A219B3C}"/>
              </a:ext>
            </a:extLst>
          </p:cNvPr>
          <p:cNvSpPr/>
          <p:nvPr/>
        </p:nvSpPr>
        <p:spPr>
          <a:xfrm>
            <a:off x="487099" y="1034691"/>
            <a:ext cx="5274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รอนที่ใช้ฟังก์ชันซิกม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6F4EED5-EAF7-421A-A45D-7F554A5D0178}"/>
              </a:ext>
            </a:extLst>
          </p:cNvPr>
          <p:cNvSpPr/>
          <p:nvPr/>
        </p:nvSpPr>
        <p:spPr>
          <a:xfrm>
            <a:off x="3436431" y="5599211"/>
            <a:ext cx="531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ตัวแปรต้นของเราคือ </a:t>
            </a:r>
            <a:r>
              <a:rPr lang="en-US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x,w,b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ส่วนตัวแปรปลายทางคือค่าเสียหาย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เป็นค่าที่คำนวณได้ระหว่างทาง และมันก็ถูกใช้ตอนที่หาอนุพันธ์ของ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</a:t>
            </a:r>
          </a:p>
        </p:txBody>
      </p:sp>
    </p:spTree>
    <p:extLst>
      <p:ext uri="{BB962C8B-B14F-4D97-AF65-F5344CB8AC3E}">
        <p14:creationId xmlns:p14="http://schemas.microsoft.com/office/powerpoint/2010/main" val="123965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8452C98-3A64-4E19-9B90-B8615199FA61}"/>
              </a:ext>
            </a:extLst>
          </p:cNvPr>
          <p:cNvSpPr/>
          <p:nvPr/>
        </p:nvSpPr>
        <p:spPr>
          <a:xfrm>
            <a:off x="3954227" y="75055"/>
            <a:ext cx="3911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การวิเคราะห์จำแนกประเภทหลายกลุ่ม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007B9-635B-41CA-9DC9-6AB5491C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2" y="1963647"/>
            <a:ext cx="2637480" cy="2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B5AA4A5-BC49-4E07-9F3D-2AE5A8EE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04" y="1852290"/>
            <a:ext cx="4283545" cy="3095182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0A9FD918-C2D6-4EF3-BD5A-F66D00CCB26F}"/>
              </a:ext>
            </a:extLst>
          </p:cNvPr>
          <p:cNvCxnSpPr>
            <a:cxnSpLocks/>
          </p:cNvCxnSpPr>
          <p:nvPr/>
        </p:nvCxnSpPr>
        <p:spPr>
          <a:xfrm>
            <a:off x="4514850" y="1852290"/>
            <a:ext cx="0" cy="28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A46358DD-1E0E-42FB-B42F-99B0730D6BFC}"/>
              </a:ext>
            </a:extLst>
          </p:cNvPr>
          <p:cNvGrpSpPr/>
          <p:nvPr/>
        </p:nvGrpSpPr>
        <p:grpSpPr>
          <a:xfrm>
            <a:off x="3499356" y="1232614"/>
            <a:ext cx="1453443" cy="560021"/>
            <a:chOff x="2975481" y="5320929"/>
            <a:chExt cx="1453443" cy="56002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8954940-49FC-4F59-8CE8-C36279B2842D}"/>
                </a:ext>
              </a:extLst>
            </p:cNvPr>
            <p:cNvSpPr/>
            <p:nvPr/>
          </p:nvSpPr>
          <p:spPr>
            <a:xfrm>
              <a:off x="2975481" y="5320929"/>
              <a:ext cx="1375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เป็นจำนวนตัวแปรต้น</a:t>
              </a:r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259438BD-1E48-4565-B23F-67FC6D26755B}"/>
                </a:ext>
              </a:extLst>
            </p:cNvPr>
            <p:cNvSpPr/>
            <p:nvPr/>
          </p:nvSpPr>
          <p:spPr>
            <a:xfrm>
              <a:off x="3006740" y="5542396"/>
              <a:ext cx="14221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จำนวนมิติข้อมูลขาเข้า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9276462-D0E3-4E9D-8012-93F26FE6DDC9}"/>
              </a:ext>
            </a:extLst>
          </p:cNvPr>
          <p:cNvSpPr/>
          <p:nvPr/>
        </p:nvSpPr>
        <p:spPr>
          <a:xfrm>
            <a:off x="5053276" y="1229274"/>
            <a:ext cx="15279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เป็นจำนวนกลุ่มที่แบ่ง </a:t>
            </a:r>
          </a:p>
          <a:p>
            <a:pPr algn="ctr"/>
            <a:r>
              <a:rPr lang="th-TH" sz="1600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จำนวนมิติของค่าขาออก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9E809C34-2777-47A4-8208-E2319B324AC8}"/>
              </a:ext>
            </a:extLst>
          </p:cNvPr>
          <p:cNvCxnSpPr>
            <a:cxnSpLocks/>
          </p:cNvCxnSpPr>
          <p:nvPr/>
        </p:nvCxnSpPr>
        <p:spPr>
          <a:xfrm flipH="1">
            <a:off x="4665136" y="1737106"/>
            <a:ext cx="535514" cy="36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B478F3F-9DD4-48F2-8092-A9A4127BE077}"/>
              </a:ext>
            </a:extLst>
          </p:cNvPr>
          <p:cNvCxnSpPr>
            <a:cxnSpLocks/>
          </p:cNvCxnSpPr>
          <p:nvPr/>
        </p:nvCxnSpPr>
        <p:spPr>
          <a:xfrm flipH="1">
            <a:off x="5310433" y="1737106"/>
            <a:ext cx="1269733" cy="2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E3B02833-34B0-4192-89E4-776AF85AA522}"/>
              </a:ext>
            </a:extLst>
          </p:cNvPr>
          <p:cNvGrpSpPr/>
          <p:nvPr/>
        </p:nvGrpSpPr>
        <p:grpSpPr>
          <a:xfrm>
            <a:off x="6647376" y="1204849"/>
            <a:ext cx="3154078" cy="624570"/>
            <a:chOff x="6647376" y="1204849"/>
            <a:chExt cx="3154078" cy="624570"/>
          </a:xfrm>
        </p:grpSpPr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6F51DAA7-EC84-4C03-9AF8-2763057C4BE7}"/>
                </a:ext>
              </a:extLst>
            </p:cNvPr>
            <p:cNvSpPr/>
            <p:nvPr/>
          </p:nvSpPr>
          <p:spPr>
            <a:xfrm>
              <a:off x="6647376" y="1213866"/>
              <a:ext cx="118494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อา</a:t>
              </a:r>
              <a:r>
                <a:rPr lang="th-TH" sz="14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ค่าน้ำหนัก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มีขนาดเป็น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×m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20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C30C632-F3C4-484B-9398-C60CC5EB8815}"/>
                </a:ext>
              </a:extLst>
            </p:cNvPr>
            <p:cNvSpPr/>
            <p:nvPr/>
          </p:nvSpPr>
          <p:spPr>
            <a:xfrm>
              <a:off x="7723641" y="1204849"/>
              <a:ext cx="207781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ทำหน้าที่เป็นตัวเปลี่ยน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ถ่ายระหว่างข้อมูลขาเข้ากับขาออก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C755B4D-0D82-453A-9EC1-DA249A9B0581}"/>
              </a:ext>
            </a:extLst>
          </p:cNvPr>
          <p:cNvSpPr/>
          <p:nvPr/>
        </p:nvSpPr>
        <p:spPr>
          <a:xfrm>
            <a:off x="3160831" y="73414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การคำนวณหาค่า 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อาจเขียนในรูปของการคูณ</a:t>
            </a:r>
            <a:r>
              <a:rPr lang="th-TH" b="1" dirty="0" err="1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0F2BD6EE-5C98-4547-95C5-AA32035D76FD}"/>
              </a:ext>
            </a:extLst>
          </p:cNvPr>
          <p:cNvCxnSpPr>
            <a:cxnSpLocks/>
          </p:cNvCxnSpPr>
          <p:nvPr/>
        </p:nvCxnSpPr>
        <p:spPr>
          <a:xfrm flipH="1">
            <a:off x="2911505" y="3429000"/>
            <a:ext cx="249326" cy="15874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ACCD96C2-E3D5-4BC7-8F1E-D1D17DC67434}"/>
              </a:ext>
            </a:extLst>
          </p:cNvPr>
          <p:cNvGrpSpPr/>
          <p:nvPr/>
        </p:nvGrpSpPr>
        <p:grpSpPr>
          <a:xfrm>
            <a:off x="-1800485" y="5084697"/>
            <a:ext cx="6674114" cy="1816280"/>
            <a:chOff x="-1800485" y="5084697"/>
            <a:chExt cx="6674114" cy="1816280"/>
          </a:xfrm>
        </p:grpSpPr>
        <p:grpSp>
          <p:nvGrpSpPr>
            <p:cNvPr id="35" name="กลุ่ม 34">
              <a:extLst>
                <a:ext uri="{FF2B5EF4-FFF2-40B4-BE49-F238E27FC236}">
                  <a16:creationId xmlns:a16="http://schemas.microsoft.com/office/drawing/2014/main" id="{64E5DAE8-3FC5-4B41-BF94-ADA15921AC68}"/>
                </a:ext>
              </a:extLst>
            </p:cNvPr>
            <p:cNvGrpSpPr/>
            <p:nvPr/>
          </p:nvGrpSpPr>
          <p:grpSpPr>
            <a:xfrm>
              <a:off x="-1800485" y="5084697"/>
              <a:ext cx="6674114" cy="1773303"/>
              <a:chOff x="-1827514" y="5084697"/>
              <a:chExt cx="6674114" cy="1773303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41634EC0-2A7F-4C9F-9396-593F4FB1D9A1}"/>
                  </a:ext>
                </a:extLst>
              </p:cNvPr>
              <p:cNvGrpSpPr/>
              <p:nvPr/>
            </p:nvGrpSpPr>
            <p:grpSpPr>
              <a:xfrm>
                <a:off x="-1827514" y="5084697"/>
                <a:ext cx="6674114" cy="1577153"/>
                <a:chOff x="-1827514" y="5084697"/>
                <a:chExt cx="6674114" cy="1577153"/>
              </a:xfrm>
            </p:grpSpPr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0BA6701B-AC39-4203-B8CC-4605054FD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1132" y="5882727"/>
                  <a:ext cx="2295845" cy="676369"/>
                </a:xfrm>
                <a:prstGeom prst="rect">
                  <a:avLst/>
                </a:prstGeom>
              </p:spPr>
            </p:pic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736CB9A3-20CE-49E6-94A6-82DECFC3F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2226" y="5084697"/>
                  <a:ext cx="2444374" cy="1577153"/>
                </a:xfrm>
                <a:prstGeom prst="rect">
                  <a:avLst/>
                </a:prstGeom>
              </p:spPr>
            </p:pic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C7B66661-6670-4E5C-8987-D77F1C1F7800}"/>
                    </a:ext>
                  </a:extLst>
                </p:cNvPr>
                <p:cNvSpPr/>
                <p:nvPr/>
              </p:nvSpPr>
              <p:spPr>
                <a:xfrm>
                  <a:off x="-1827514" y="5250008"/>
                  <a:ext cx="6096000" cy="584775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x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เป็นข้อมูลหลายค่าหลายตัวแปร</a:t>
                  </a:r>
                </a:p>
                <a:p>
                  <a:pPr algn="ctr"/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ดังนั้นจึงอยู่ในรูปของอา</a:t>
                  </a:r>
                  <a:r>
                    <a:rPr lang="th-TH" sz="1600" dirty="0" err="1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เรย์ส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องมิติ</a:t>
                  </a:r>
                </a:p>
              </p:txBody>
            </p:sp>
          </p:grp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74E338B6-07C5-4D08-AC35-3C0914AE83B7}"/>
                  </a:ext>
                </a:extLst>
              </p:cNvPr>
              <p:cNvSpPr/>
              <p:nvPr/>
            </p:nvSpPr>
            <p:spPr>
              <a:xfrm>
                <a:off x="0" y="5084697"/>
                <a:ext cx="4846600" cy="177330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F5819710-BB1D-4AA3-9370-5AD904E92C0E}"/>
                </a:ext>
              </a:extLst>
            </p:cNvPr>
            <p:cNvSpPr/>
            <p:nvPr/>
          </p:nvSpPr>
          <p:spPr>
            <a:xfrm>
              <a:off x="-123066" y="6593200"/>
              <a:ext cx="387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ขนาดของ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x, w 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สอดคล้องกันดี [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 = [n,m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][m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7EB847A5-762D-4B27-B9FB-FC92CB09C232}"/>
              </a:ext>
            </a:extLst>
          </p:cNvPr>
          <p:cNvGrpSpPr/>
          <p:nvPr/>
        </p:nvGrpSpPr>
        <p:grpSpPr>
          <a:xfrm>
            <a:off x="5328648" y="5117961"/>
            <a:ext cx="4079342" cy="1738639"/>
            <a:chOff x="5328648" y="5117961"/>
            <a:chExt cx="4079342" cy="1738639"/>
          </a:xfrm>
        </p:grpSpPr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FD82A1CF-AC71-458E-983C-1F2B3276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6168" y="5117961"/>
              <a:ext cx="2601822" cy="1738639"/>
            </a:xfrm>
            <a:prstGeom prst="rect">
              <a:avLst/>
            </a:prstGeom>
          </p:spPr>
        </p:pic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9D2C0FEA-0C28-4D9F-9F0C-1E9EFA3928B1}"/>
                </a:ext>
              </a:extLst>
            </p:cNvPr>
            <p:cNvSpPr/>
            <p:nvPr/>
          </p:nvSpPr>
          <p:spPr>
            <a:xfrm>
              <a:off x="5328648" y="6008131"/>
              <a:ext cx="282481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เรย์ห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นึ่งมิติ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เวลานำมาบวกกันจะเท่ากับเป็นการบวกทุกแถว 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ตามคุณสมบัติของอา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3039C18-6657-43AA-9FE6-9858A9818140}"/>
              </a:ext>
            </a:extLst>
          </p:cNvPr>
          <p:cNvSpPr/>
          <p:nvPr/>
        </p:nvSpPr>
        <p:spPr>
          <a:xfrm>
            <a:off x="5310433" y="5062656"/>
            <a:ext cx="4283545" cy="17953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FCF3E090-8E97-4A67-8C8D-367836424462}"/>
              </a:ext>
            </a:extLst>
          </p:cNvPr>
          <p:cNvCxnSpPr/>
          <p:nvPr/>
        </p:nvCxnSpPr>
        <p:spPr>
          <a:xfrm>
            <a:off x="7000875" y="3352800"/>
            <a:ext cx="194174" cy="159467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4E37F07-3B06-44E5-84BE-358A502E99E4}"/>
              </a:ext>
            </a:extLst>
          </p:cNvPr>
          <p:cNvGrpSpPr/>
          <p:nvPr/>
        </p:nvGrpSpPr>
        <p:grpSpPr>
          <a:xfrm>
            <a:off x="6580166" y="2590800"/>
            <a:ext cx="6096000" cy="1594672"/>
            <a:chOff x="6580166" y="2590800"/>
            <a:chExt cx="6096000" cy="15946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25FA83D0-44C9-4280-96ED-CD9052077257}"/>
                </a:ext>
              </a:extLst>
            </p:cNvPr>
            <p:cNvSpPr/>
            <p:nvPr/>
          </p:nvSpPr>
          <p:spPr>
            <a:xfrm>
              <a:off x="6580166" y="272428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เมื่อได้ค่า </a:t>
              </a: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แล้วก็ดูว่าค่าไหนหลักไหนในแต่ละแถวมีค่ามากสุด</a:t>
              </a:r>
            </a:p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คำตอบก็คือกลุ่มนั้นสำหรับในแถวนั้น</a:t>
              </a:r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BBD59740-DCF3-424D-8999-B9C81A59305F}"/>
                </a:ext>
              </a:extLst>
            </p:cNvPr>
            <p:cNvSpPr/>
            <p:nvPr/>
          </p:nvSpPr>
          <p:spPr>
            <a:xfrm>
              <a:off x="7843686" y="3365274"/>
              <a:ext cx="35689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600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ไพธอน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ใช้ .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argmax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เพื่อหาว่าแถวไหนมีค่าสูงสุดได้ 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โดยต้องระบุแกนเป็น 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axis=1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จะได้ค่าสูงสุดในแต่ละแถว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A458D9D2-81E9-4990-B4A7-EF3EA7C069B5}"/>
                </a:ext>
              </a:extLst>
            </p:cNvPr>
            <p:cNvSpPr/>
            <p:nvPr/>
          </p:nvSpPr>
          <p:spPr>
            <a:xfrm>
              <a:off x="7347289" y="2590800"/>
              <a:ext cx="4589213" cy="159467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6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63041D3-88AD-4FCF-9D31-DBA63EBF4D06}"/>
              </a:ext>
            </a:extLst>
          </p:cNvPr>
          <p:cNvSpPr/>
          <p:nvPr/>
        </p:nvSpPr>
        <p:spPr>
          <a:xfrm>
            <a:off x="4683293" y="141983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 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7DF1DD4-FD6A-4816-907F-1C634ADE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99" y="1066432"/>
            <a:ext cx="5210902" cy="100026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FA49F64-1A84-40B0-874C-A43D281D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53" y="3061960"/>
            <a:ext cx="3143689" cy="101931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8AFAF59-8A77-410A-ABD2-FFFDEDCCD4D6}"/>
              </a:ext>
            </a:extLst>
          </p:cNvPr>
          <p:cNvSpPr/>
          <p:nvPr/>
        </p:nvSpPr>
        <p:spPr>
          <a:xfrm>
            <a:off x="4747549" y="2375268"/>
            <a:ext cx="3058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เขียนในรูปของแต่ละค่าได้เป็น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5256E5F-53D0-40C1-A8BD-026109926F9A}"/>
              </a:ext>
            </a:extLst>
          </p:cNvPr>
          <p:cNvSpPr/>
          <p:nvPr/>
        </p:nvSpPr>
        <p:spPr>
          <a:xfrm>
            <a:off x="3843456" y="4253499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ฟังก์ชันซอ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แต่ละแถวจะบวกกันแล้วได้ 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64BC6EB-2AF7-4D5F-B8FB-E73F79B2E7CD}"/>
              </a:ext>
            </a:extLst>
          </p:cNvPr>
          <p:cNvSpPr/>
          <p:nvPr/>
        </p:nvSpPr>
        <p:spPr>
          <a:xfrm>
            <a:off x="4364782" y="4604497"/>
            <a:ext cx="38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ใช้แทนค่าความน่าจะเป็นของแต่ละตัว 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ในทำนองเดียวกับซิกม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8BB831-65AA-4546-BCDE-BE452756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16" y="5909602"/>
            <a:ext cx="1997918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2A3AE5A-6713-45A3-9BBB-219E0FD49B4E}"/>
              </a:ext>
            </a:extLst>
          </p:cNvPr>
          <p:cNvSpPr txBox="1"/>
          <p:nvPr/>
        </p:nvSpPr>
        <p:spPr>
          <a:xfrm>
            <a:off x="4566573" y="828675"/>
            <a:ext cx="24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5E1AA408-5F7E-4AB0-AA88-9A7EA5816D1F}"/>
              </a:ext>
            </a:extLst>
          </p:cNvPr>
          <p:cNvSpPr/>
          <p:nvPr/>
        </p:nvSpPr>
        <p:spPr>
          <a:xfrm>
            <a:off x="3047997" y="5903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ใช้แทนค่าความน่าจะเป็นแบบหลายกลุ่ม</a:t>
            </a:r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  <a:endParaRPr lang="th-TH" sz="18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101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108E52-A842-41AB-B632-AA2A4E62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99" y="1363065"/>
            <a:ext cx="3312557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2592A6D-446E-4E58-9FB5-66D5DA5BC44C}"/>
              </a:ext>
            </a:extLst>
          </p:cNvPr>
          <p:cNvSpPr/>
          <p:nvPr/>
        </p:nvSpPr>
        <p:spPr>
          <a:xfrm>
            <a:off x="6021784" y="234482"/>
            <a:ext cx="573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การแพร่ย้อนกลับเพื่อหาอนุพันธ์ของค่าน้ำหนักและ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ไบแอส</a:t>
            </a:r>
            <a:endParaRPr lang="th-TH" dirty="0"/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AC490A11-6FB8-4603-BECA-DD52719360C9}"/>
              </a:ext>
            </a:extLst>
          </p:cNvPr>
          <p:cNvCxnSpPr/>
          <p:nvPr/>
        </p:nvCxnSpPr>
        <p:spPr>
          <a:xfrm>
            <a:off x="5267325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3C21E06-AD7C-4048-90EA-E9A59865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06" y="757702"/>
            <a:ext cx="2269178" cy="356943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4992E3-C93C-49F8-96A6-88F0E93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65" y="4534959"/>
            <a:ext cx="3312555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9158B1EA-B6C4-4838-A66B-73934B047D95}"/>
              </a:ext>
            </a:extLst>
          </p:cNvPr>
          <p:cNvCxnSpPr/>
          <p:nvPr/>
        </p:nvCxnSpPr>
        <p:spPr>
          <a:xfrm>
            <a:off x="8963025" y="2457450"/>
            <a:ext cx="2190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FB94F7A-FB66-4840-BE97-DEDF589DA3EE}"/>
              </a:ext>
            </a:extLst>
          </p:cNvPr>
          <p:cNvCxnSpPr>
            <a:cxnSpLocks/>
          </p:cNvCxnSpPr>
          <p:nvPr/>
        </p:nvCxnSpPr>
        <p:spPr>
          <a:xfrm flipH="1">
            <a:off x="8310296" y="3929596"/>
            <a:ext cx="871804" cy="605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8D44531-3E3A-4A21-A9BA-2A79F50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26" y="5200578"/>
            <a:ext cx="1914792" cy="1028844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F69AC09-2127-4DBD-9E2A-2EEDE9A8CEE0}"/>
              </a:ext>
            </a:extLst>
          </p:cNvPr>
          <p:cNvSpPr/>
          <p:nvPr/>
        </p:nvSpPr>
        <p:spPr>
          <a:xfrm>
            <a:off x="8805356" y="6352159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นำค่าอนุพันธ์มาใช้ปรับค่าน้ำหนักและ</a:t>
            </a:r>
            <a:r>
              <a:rPr lang="th-TH" sz="2000" dirty="0" err="1">
                <a:solidFill>
                  <a:srgbClr val="FF0000"/>
                </a:solidFill>
                <a:latin typeface="Helvetica Neue"/>
              </a:rPr>
              <a:t>ไบแอส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9AA2CB7B-3433-45A3-948B-20577FA5A1A2}"/>
              </a:ext>
            </a:extLst>
          </p:cNvPr>
          <p:cNvSpPr/>
          <p:nvPr/>
        </p:nvSpPr>
        <p:spPr>
          <a:xfrm>
            <a:off x="5849332" y="4062678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แทนลงในกราฟคำนวณ</a:t>
            </a:r>
            <a:endParaRPr lang="th-TH" sz="2000" dirty="0">
              <a:solidFill>
                <a:srgbClr val="FF0000"/>
              </a:solidFill>
            </a:endParaRP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58DA1BE0-0AE9-41C7-9321-F51D0FEABBFF}"/>
              </a:ext>
            </a:extLst>
          </p:cNvPr>
          <p:cNvGrpSpPr/>
          <p:nvPr/>
        </p:nvGrpSpPr>
        <p:grpSpPr>
          <a:xfrm>
            <a:off x="490481" y="1363065"/>
            <a:ext cx="3781953" cy="4621696"/>
            <a:chOff x="730914" y="472036"/>
            <a:chExt cx="3781953" cy="4621696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EF85CF66-C490-401A-8B53-70878E3A1556}"/>
                </a:ext>
              </a:extLst>
            </p:cNvPr>
            <p:cNvGrpSpPr/>
            <p:nvPr/>
          </p:nvGrpSpPr>
          <p:grpSpPr>
            <a:xfrm>
              <a:off x="730914" y="472036"/>
              <a:ext cx="3781953" cy="4621696"/>
              <a:chOff x="1029702" y="472036"/>
              <a:chExt cx="3781953" cy="4621696"/>
            </a:xfrm>
          </p:grpSpPr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97637B4B-F047-447E-A4ED-A2C6648B7149}"/>
                  </a:ext>
                </a:extLst>
              </p:cNvPr>
              <p:cNvSpPr/>
              <p:nvPr/>
            </p:nvSpPr>
            <p:spPr>
              <a:xfrm>
                <a:off x="2224220" y="472036"/>
                <a:ext cx="158088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เอนโทรปีไขว้</a:t>
                </a:r>
                <a:br>
                  <a:rPr lang="th-TH" b="1" dirty="0">
                    <a:solidFill>
                      <a:srgbClr val="000066"/>
                    </a:solidFill>
                    <a:latin typeface="Helvetica Neue"/>
                  </a:rPr>
                </a:b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(</a:t>
                </a:r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แบบกลุ่ม</a:t>
                </a: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)</a:t>
                </a:r>
                <a:endParaRPr lang="th-TH" b="1" dirty="0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32DB9A5D-924B-4406-9C51-D72F006B6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02" y="1711809"/>
                <a:ext cx="3781953" cy="1857634"/>
              </a:xfrm>
              <a:prstGeom prst="rect">
                <a:avLst/>
              </a:prstGeom>
            </p:spPr>
          </p:pic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BC7A3668-CC98-4E31-A3B2-8589461BD14E}"/>
                  </a:ext>
                </a:extLst>
              </p:cNvPr>
              <p:cNvSpPr/>
              <p:nvPr/>
            </p:nvSpPr>
            <p:spPr>
              <a:xfrm>
                <a:off x="1322532" y="4076700"/>
                <a:ext cx="3384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Helvetica Neue"/>
                  </a:rPr>
                  <a:t> z = </a:t>
                </a:r>
                <a:r>
                  <a:rPr lang="th-TH" sz="1800" dirty="0">
                    <a:solidFill>
                      <a:srgbClr val="FF0000"/>
                    </a:solidFill>
                    <a:latin typeface="Helvetica Neue"/>
                  </a:rPr>
                  <a:t>ค่าคำตอบในรูปของ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วัน</a:t>
                </a:r>
                <a:r>
                  <a:rPr lang="th-TH" sz="1800" b="1" dirty="0" err="1">
                    <a:solidFill>
                      <a:srgbClr val="FF0000"/>
                    </a:solidFill>
                    <a:latin typeface="Helvetica Neue"/>
                  </a:rPr>
                  <a:t>ฮ็อต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 (</a:t>
                </a:r>
                <a:r>
                  <a:rPr lang="en-US" sz="1800" b="1" dirty="0">
                    <a:solidFill>
                      <a:srgbClr val="FF0000"/>
                    </a:solidFill>
                    <a:latin typeface="Helvetica Neue"/>
                  </a:rPr>
                  <a:t>one-hot)</a:t>
                </a:r>
                <a:endParaRPr lang="th-TH" sz="1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" name="ลูกศรเชื่อมต่อแบบตรง 5">
                <a:extLst>
                  <a:ext uri="{FF2B5EF4-FFF2-40B4-BE49-F238E27FC236}">
                    <a16:creationId xmlns:a16="http://schemas.microsoft.com/office/drawing/2014/main" id="{A75DAF97-E080-4EC9-82B6-2AA9092289AF}"/>
                  </a:ext>
                </a:extLst>
              </p:cNvPr>
              <p:cNvCxnSpPr/>
              <p:nvPr/>
            </p:nvCxnSpPr>
            <p:spPr>
              <a:xfrm flipV="1">
                <a:off x="2924174" y="3352800"/>
                <a:ext cx="180976" cy="723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C0B30B18-AD3F-4FD1-8CA9-87EA81E50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549" y="4785955"/>
                <a:ext cx="2562225" cy="307777"/>
              </a:xfrm>
              <a:prstGeom prst="rect">
                <a:avLst/>
              </a:prstGeom>
              <a:solidFill>
                <a:srgbClr val="F5F2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def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ha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_1h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th-TH" altLang="th-TH" sz="10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[:,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990055"/>
                    </a:solidFill>
                    <a:effectLst/>
                    <a:latin typeface="Consolas" panose="020B0609020204030204" pitchFamily="49" charset="0"/>
                  </a:rPr>
                  <a:t>None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]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A6E3A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669900"/>
                    </a:solidFill>
                    <a:effectLst/>
                    <a:latin typeface="Consolas" panose="020B0609020204030204" pitchFamily="49" charset="0"/>
                  </a:rPr>
                  <a:t>range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  <a:r>
                  <a:rPr kumimoji="0" lang="th-TH" altLang="th-TH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th-TH" altLang="th-TH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1D38DA2A-157D-4221-B58B-EC2A6C27E494}"/>
                </a:ext>
              </a:extLst>
            </p:cNvPr>
            <p:cNvSpPr/>
            <p:nvPr/>
          </p:nvSpPr>
          <p:spPr>
            <a:xfrm>
              <a:off x="2160191" y="1411439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62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FB606C0-9933-4FCD-BC55-68F9F525E869}"/>
              </a:ext>
            </a:extLst>
          </p:cNvPr>
          <p:cNvSpPr/>
          <p:nvPr/>
        </p:nvSpPr>
        <p:spPr>
          <a:xfrm>
            <a:off x="4812636" y="214640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ฮ็อต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one-hot)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C7B2271-67FD-40CF-BA27-9ED53E03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721"/>
            <a:ext cx="12192000" cy="5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769D478-1563-47D7-9A31-501946E77D3B}"/>
              </a:ext>
            </a:extLst>
          </p:cNvPr>
          <p:cNvSpPr/>
          <p:nvPr/>
        </p:nvSpPr>
        <p:spPr>
          <a:xfrm>
            <a:off x="3516095" y="0"/>
            <a:ext cx="5159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เมทริกซ์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ความสับสน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 (</a:t>
            </a:r>
            <a:r>
              <a:rPr lang="en-US" b="1" dirty="0"/>
              <a:t>confusion matrix)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29665CF-9E3A-4FE1-85C5-EBBE7A220273}"/>
              </a:ext>
            </a:extLst>
          </p:cNvPr>
          <p:cNvSpPr/>
          <p:nvPr/>
        </p:nvSpPr>
        <p:spPr>
          <a:xfrm>
            <a:off x="3048000" y="523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Helvetica Neue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Helvetica Neue"/>
              </a:rPr>
              <a:t>ตารางที่สร้างขึ้นมาเพื่อสำหรับไว้ดูเทียบว่ามีการทายสับสนระหว่างตัวไหนกับตัวไหน </a:t>
            </a:r>
            <a:r>
              <a:rPr lang="en-US" sz="1800" dirty="0">
                <a:solidFill>
                  <a:srgbClr val="FF0000"/>
                </a:solidFill>
                <a:latin typeface="Helvetica Neue"/>
              </a:rPr>
              <a:t>)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A19BB67-48C1-4E80-9A5C-46C885442D58}"/>
              </a:ext>
            </a:extLst>
          </p:cNvPr>
          <p:cNvSpPr/>
          <p:nvPr/>
        </p:nvSpPr>
        <p:spPr>
          <a:xfrm>
            <a:off x="247962" y="518061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rgbClr val="000080"/>
                </a:solidFill>
                <a:latin typeface="Helvetica Neue"/>
              </a:rPr>
              <a:t>แนวตั้งคือคำตอบจริง แนวนอนคือผลที่ทาย ค่าที่อยู่ในแนวทแยงคือที่ทายถูก ไล่จากบนลงล่าง และซ้ายไปขวา จาก 0 ถึง 9 ตามลำดับ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E55AD2A-9152-46B3-AA56-6CCBF7CC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0" y="1513076"/>
            <a:ext cx="5863720" cy="31841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28CB758-60A1-408A-A0FA-272B506B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5477585"/>
            <a:ext cx="5352427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Consolas" panose="020B0609020204030204" pitchFamily="49" charset="0"/>
              </a:rPr>
              <a:t>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0055"/>
                </a:solidFill>
                <a:latin typeface="Consolas" panose="020B0609020204030204" pitchFamily="49" charset="0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F80D29-5CD5-47C6-9F55-614F328A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913356"/>
            <a:ext cx="4914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ADF6A97-EB1D-47AD-BC5E-54E0F9B5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6103947"/>
            <a:ext cx="2895600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truat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thamnai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2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B9C008-1C76-4A1A-AEC7-2932629ABEDA}"/>
              </a:ext>
            </a:extLst>
          </p:cNvPr>
          <p:cNvSpPr/>
          <p:nvPr/>
        </p:nvSpPr>
        <p:spPr>
          <a:xfrm>
            <a:off x="3092613" y="116619"/>
            <a:ext cx="6006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รอนหลายชั้น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 multi-layer neural network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FAE92E78-657A-49A9-9948-A6E2D49A71E6}"/>
              </a:ext>
            </a:extLst>
          </p:cNvPr>
          <p:cNvGrpSpPr/>
          <p:nvPr/>
        </p:nvGrpSpPr>
        <p:grpSpPr>
          <a:xfrm>
            <a:off x="216997" y="2579475"/>
            <a:ext cx="3138026" cy="2902492"/>
            <a:chOff x="399877" y="1024995"/>
            <a:chExt cx="3138026" cy="2902492"/>
          </a:xfrm>
        </p:grpSpPr>
        <p:sp>
          <p:nvSpPr>
            <p:cNvPr id="3" name="สี่เหลี่ยมผืนผ้า 2">
              <a:extLst>
                <a:ext uri="{FF2B5EF4-FFF2-40B4-BE49-F238E27FC236}">
                  <a16:creationId xmlns:a16="http://schemas.microsoft.com/office/drawing/2014/main" id="{59DA967F-BE19-4D30-9C03-DB631BBFF703}"/>
                </a:ext>
              </a:extLst>
            </p:cNvPr>
            <p:cNvSpPr/>
            <p:nvPr/>
          </p:nvSpPr>
          <p:spPr>
            <a:xfrm>
              <a:off x="450289" y="3558155"/>
              <a:ext cx="29725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ไม่เป็นเชิงเส้น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nonlinear)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6EED08-BE35-4686-825F-46A892AF7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77" y="1024995"/>
              <a:ext cx="3138026" cy="233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FE22E0CC-BF6B-4831-8A1E-2AC1A98B0CB6}"/>
              </a:ext>
            </a:extLst>
          </p:cNvPr>
          <p:cNvGrpSpPr/>
          <p:nvPr/>
        </p:nvGrpSpPr>
        <p:grpSpPr>
          <a:xfrm>
            <a:off x="3003386" y="566403"/>
            <a:ext cx="6096000" cy="1785368"/>
            <a:chOff x="3003386" y="566403"/>
            <a:chExt cx="6096000" cy="1785368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6AC0899C-F631-4456-B9DD-7301A3A26274}"/>
                </a:ext>
              </a:extLst>
            </p:cNvPr>
            <p:cNvSpPr/>
            <p:nvPr/>
          </p:nvSpPr>
          <p:spPr>
            <a:xfrm>
              <a:off x="4766419" y="566403"/>
              <a:ext cx="23471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เพอร์</a:t>
              </a:r>
              <a:r>
                <a:rPr lang="th-TH" b="1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เซปต</a:t>
              </a:r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รอนสองชั้น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23EE63ED-8A85-4C5A-ADFA-AB8B65D52CB8}"/>
                </a:ext>
              </a:extLst>
            </p:cNvPr>
            <p:cNvSpPr/>
            <p:nvPr/>
          </p:nvSpPr>
          <p:spPr>
            <a:xfrm>
              <a:off x="3003386" y="966776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นำเซลล์ประสาทมาต่อกันเป็น ๒ ชั้นจะทำให้สามารถคำนวณแบบไม่เป็นเชิงเส้นได้</a:t>
              </a:r>
              <a:b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1BC0CC5-F754-491F-9823-B57A983291FA}"/>
              </a:ext>
            </a:extLst>
          </p:cNvPr>
          <p:cNvGrpSpPr/>
          <p:nvPr/>
        </p:nvGrpSpPr>
        <p:grpSpPr>
          <a:xfrm>
            <a:off x="4459432" y="2453104"/>
            <a:ext cx="3441400" cy="2982696"/>
            <a:chOff x="4459432" y="2453104"/>
            <a:chExt cx="3441400" cy="298269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DE1AD05-DB9F-4E7A-BB20-12EE466DB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432" y="2453104"/>
              <a:ext cx="3441400" cy="26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8C32D392-5826-4677-A704-0303E383878F}"/>
                </a:ext>
              </a:extLst>
            </p:cNvPr>
            <p:cNvSpPr/>
            <p:nvPr/>
          </p:nvSpPr>
          <p:spPr>
            <a:xfrm>
              <a:off x="4616272" y="5097246"/>
              <a:ext cx="23150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กรณีปัญหาการจำแนกประเภท ๒ กลุ่ม</a:t>
              </a: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88892EFC-861D-4131-AA4C-97A7353BFA8F}"/>
              </a:ext>
            </a:extLst>
          </p:cNvPr>
          <p:cNvGrpSpPr/>
          <p:nvPr/>
        </p:nvGrpSpPr>
        <p:grpSpPr>
          <a:xfrm>
            <a:off x="8309263" y="2109057"/>
            <a:ext cx="3238916" cy="3323755"/>
            <a:chOff x="8309263" y="2109057"/>
            <a:chExt cx="3238916" cy="332375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2E0C2A-EE31-40F2-BB92-C4E306EF4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263" y="2109057"/>
              <a:ext cx="3238916" cy="298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7FF1BF32-24E0-403B-A401-4F23E74E8EED}"/>
                </a:ext>
              </a:extLst>
            </p:cNvPr>
            <p:cNvSpPr/>
            <p:nvPr/>
          </p:nvSpPr>
          <p:spPr>
            <a:xfrm>
              <a:off x="9032030" y="5094258"/>
              <a:ext cx="18646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กรณีจำแนกประเภทหลายกลุ่ม</a:t>
              </a: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86496BF-C50E-4AA3-BF88-49FC4C303D24}"/>
              </a:ext>
            </a:extLst>
          </p:cNvPr>
          <p:cNvSpPr/>
          <p:nvPr/>
        </p:nvSpPr>
        <p:spPr>
          <a:xfrm>
            <a:off x="2981233" y="5521892"/>
            <a:ext cx="637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rgbClr val="C00000"/>
                </a:solidFill>
                <a:latin typeface="Helvetica Neue"/>
              </a:rPr>
              <a:t> แต่ละชันก็มีค่า </a:t>
            </a:r>
            <a:r>
              <a:rPr lang="en-US" sz="1800">
                <a:solidFill>
                  <a:srgbClr val="C00000"/>
                </a:solidFill>
                <a:latin typeface="Helvetica Neue"/>
              </a:rPr>
              <a:t>w, b, a, h </a:t>
            </a:r>
            <a:r>
              <a:rPr lang="th-TH" sz="1800">
                <a:solidFill>
                  <a:srgbClr val="C00000"/>
                </a:solidFill>
                <a:latin typeface="Helvetica Neue"/>
              </a:rPr>
              <a:t>ของตัวเอง เลข 1 และ 2 ที่ห้อยอยู่แสดงถึงว่าเป็นชั้นที่เท่าไหร่</a:t>
            </a:r>
            <a:endParaRPr lang="th-TH" sz="1800" dirty="0">
              <a:solidFill>
                <a:srgbClr val="C00000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AFF13E8-215A-4A52-A05A-3FC0DFF5E623}"/>
              </a:ext>
            </a:extLst>
          </p:cNvPr>
          <p:cNvSpPr/>
          <p:nvPr/>
        </p:nvSpPr>
        <p:spPr>
          <a:xfrm>
            <a:off x="3263001" y="597731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แต่ละชั้นจะประกอบไปด้วยส่วนคำนวณเชิงเส้น และตามด้วยฟังก์ชันกระตุ้น ชั้นแรกมี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 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 ชั้นสองมี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h2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B08E872-6A6F-4CC4-A19E-F3FA19EF5CCE}"/>
              </a:ext>
            </a:extLst>
          </p:cNvPr>
          <p:cNvSpPr/>
          <p:nvPr/>
        </p:nvSpPr>
        <p:spPr>
          <a:xfrm>
            <a:off x="4859393" y="1924391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b="1" dirty="0">
                <a:solidFill>
                  <a:srgbClr val="FF0000"/>
                </a:solidFill>
                <a:latin typeface="Helvetica Neue"/>
              </a:rPr>
              <a:t>ต้องใช้ฟังก์ชันกระตุ้นระหว่างชั้น</a:t>
            </a:r>
            <a:endParaRPr lang="th-TH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1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1038E3-47A4-411F-BF61-19B44568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14" y="744393"/>
            <a:ext cx="571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8B08424-3AB9-4888-8D5F-337BDB70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40" y="4699333"/>
            <a:ext cx="2695951" cy="132416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8F35557-AB47-4F00-A9F4-D329C97E1512}"/>
              </a:ext>
            </a:extLst>
          </p:cNvPr>
          <p:cNvSpPr/>
          <p:nvPr/>
        </p:nvSpPr>
        <p:spPr>
          <a:xfrm>
            <a:off x="1462528" y="6317605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rgbClr val="FF0000"/>
                </a:solidFill>
                <a:latin typeface="Helvetica Neue"/>
              </a:rPr>
              <a:t>ϕ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หมายถึงฟังก์ชันกระตุ้น</a:t>
            </a:r>
            <a:endParaRPr lang="th-TH" sz="1600" dirty="0">
              <a:solidFill>
                <a:srgbClr val="FF0000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5EAE214-3A62-4E29-9A19-87BE1287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77" y="4937492"/>
            <a:ext cx="2553056" cy="95263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39847D9-2012-46A3-B4D1-31EEA705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2" y="4804123"/>
            <a:ext cx="2743583" cy="1219370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72250526-FAF0-4B1E-8D83-39876D94864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278617" y="5878059"/>
            <a:ext cx="389768" cy="4395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5F57903-7EDB-49EA-B902-BC2EB344C4AC}"/>
              </a:ext>
            </a:extLst>
          </p:cNvPr>
          <p:cNvCxnSpPr>
            <a:endCxn id="8" idx="1"/>
          </p:cNvCxnSpPr>
          <p:nvPr/>
        </p:nvCxnSpPr>
        <p:spPr>
          <a:xfrm>
            <a:off x="4358807" y="5413808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0EC0DA90-04CE-414B-B453-547E783E720C}"/>
              </a:ext>
            </a:extLst>
          </p:cNvPr>
          <p:cNvCxnSpPr/>
          <p:nvPr/>
        </p:nvCxnSpPr>
        <p:spPr>
          <a:xfrm>
            <a:off x="7600604" y="5357715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8ADF20A4-5275-4E1A-9217-DFE4EA471629}"/>
              </a:ext>
            </a:extLst>
          </p:cNvPr>
          <p:cNvSpPr/>
          <p:nvPr/>
        </p:nvSpPr>
        <p:spPr>
          <a:xfrm>
            <a:off x="4358807" y="6066725"/>
            <a:ext cx="431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จะกี่ชั้นการคำนวณก็เป็นแบบนี้ต่อไป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เรื่อยๆ</a:t>
            </a:r>
            <a:endParaRPr lang="th-TH" dirty="0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16C8CEBB-B1AF-4D8B-8485-E8B552A65F97}"/>
              </a:ext>
            </a:extLst>
          </p:cNvPr>
          <p:cNvSpPr/>
          <p:nvPr/>
        </p:nvSpPr>
        <p:spPr>
          <a:xfrm>
            <a:off x="4776371" y="128278"/>
            <a:ext cx="2361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รอนสามชั้น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209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1AA48D7-30B2-4B45-B33B-C3920A4FEF8E}"/>
              </a:ext>
            </a:extLst>
          </p:cNvPr>
          <p:cNvSpPr/>
          <p:nvPr/>
        </p:nvSpPr>
        <p:spPr>
          <a:xfrm>
            <a:off x="4653137" y="128714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Helvetica Neue"/>
              </a:rPr>
              <a:t>ฟังก์ชันกระตุ้นระหว่างชั้น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26EC160D-8DB5-4D5F-9864-1DB897120B67}"/>
              </a:ext>
            </a:extLst>
          </p:cNvPr>
          <p:cNvSpPr/>
          <p:nvPr/>
        </p:nvSpPr>
        <p:spPr>
          <a:xfrm>
            <a:off x="3654466" y="1055957"/>
            <a:ext cx="4883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66"/>
                </a:solidFill>
                <a:latin typeface="Helvetica Neue"/>
              </a:rPr>
              <a:t>ReLU</a:t>
            </a:r>
            <a:r>
              <a:rPr lang="en-US" dirty="0">
                <a:solidFill>
                  <a:srgbClr val="000066"/>
                </a:solidFill>
                <a:latin typeface="Helvetica Neue"/>
              </a:rPr>
              <a:t> ( Rectified Linear Unit )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3743A8F-D39A-4FC9-94B7-EE922152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76" y="1983200"/>
            <a:ext cx="3924848" cy="10478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24D1DF-BF0F-4ABF-92F4-4D78B783F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883" y="3275111"/>
            <a:ext cx="1654233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5B8C0B-632E-43B4-A728-7D59E630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94" y="3826903"/>
            <a:ext cx="4028930" cy="208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2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179418A-2CB0-4E34-B616-155A598F4035}"/>
              </a:ext>
            </a:extLst>
          </p:cNvPr>
          <p:cNvSpPr/>
          <p:nvPr/>
        </p:nvSpPr>
        <p:spPr>
          <a:xfrm>
            <a:off x="3961440" y="557194"/>
            <a:ext cx="4269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การเรียนรู้ของเพอร์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เซปต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รอนหลายชั้น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B879AF8-E0F1-44E6-9034-A1C634DB34A7}"/>
              </a:ext>
            </a:extLst>
          </p:cNvPr>
          <p:cNvSpPr/>
          <p:nvPr/>
        </p:nvSpPr>
        <p:spPr>
          <a:xfrm>
            <a:off x="3092613" y="116619"/>
            <a:ext cx="6006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รอนหลายชั้น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 multi-layer neural network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F7150D-8BD9-4946-A921-1BDE7BDC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4" y="1201564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5DBCC7E-A974-445F-B232-DC799355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7" y="1057296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236773FA-788E-484F-AF0C-B1588A14D296}"/>
              </a:ext>
            </a:extLst>
          </p:cNvPr>
          <p:cNvGrpSpPr/>
          <p:nvPr/>
        </p:nvGrpSpPr>
        <p:grpSpPr>
          <a:xfrm>
            <a:off x="1951365" y="4118812"/>
            <a:ext cx="8551117" cy="2728672"/>
            <a:chOff x="1374131" y="4129328"/>
            <a:chExt cx="8551117" cy="2728672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9D2F1B88-18D6-4E97-89C8-187D04D6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131" y="4248522"/>
              <a:ext cx="1950065" cy="2490285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A249DC63-AF70-4CDF-A215-0C1FE33C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2302" y="4129328"/>
              <a:ext cx="2045545" cy="2728672"/>
            </a:xfrm>
            <a:prstGeom prst="rect">
              <a:avLst/>
            </a:prstGeom>
          </p:spPr>
        </p:pic>
        <p:cxnSp>
          <p:nvCxnSpPr>
            <p:cNvPr id="7" name="ลูกศรเชื่อมต่อแบบตรง 6">
              <a:extLst>
                <a:ext uri="{FF2B5EF4-FFF2-40B4-BE49-F238E27FC236}">
                  <a16:creationId xmlns:a16="http://schemas.microsoft.com/office/drawing/2014/main" id="{6154E86F-CAFE-43F8-9CD2-A1AB5E520538}"/>
                </a:ext>
              </a:extLst>
            </p:cNvPr>
            <p:cNvCxnSpPr/>
            <p:nvPr/>
          </p:nvCxnSpPr>
          <p:spPr>
            <a:xfrm>
              <a:off x="3498765" y="5493664"/>
              <a:ext cx="67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BF4766AB-4A8D-4B0A-B461-4755FF9AB5F1}"/>
                </a:ext>
              </a:extLst>
            </p:cNvPr>
            <p:cNvSpPr/>
            <p:nvPr/>
          </p:nvSpPr>
          <p:spPr>
            <a:xfrm>
              <a:off x="3317664" y="4952051"/>
              <a:ext cx="10005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  <a:latin typeface="Helvetica Neue"/>
                </a:rPr>
                <a:t>หาอนุพันธ์</a:t>
              </a:r>
              <a:endParaRPr lang="th-TH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F66787B6-B3E5-4FB3-BAD6-4FBF6D3E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2330" y="4393373"/>
              <a:ext cx="2067213" cy="2200582"/>
            </a:xfrm>
            <a:prstGeom prst="rect">
              <a:avLst/>
            </a:prstGeom>
          </p:spPr>
        </p:pic>
        <p:cxnSp>
          <p:nvCxnSpPr>
            <p:cNvPr id="12" name="ลูกศรเชื่อมต่อแบบตรง 11">
              <a:extLst>
                <a:ext uri="{FF2B5EF4-FFF2-40B4-BE49-F238E27FC236}">
                  <a16:creationId xmlns:a16="http://schemas.microsoft.com/office/drawing/2014/main" id="{8D409B7A-B094-4DA3-AC8F-9ED190848DD5}"/>
                </a:ext>
              </a:extLst>
            </p:cNvPr>
            <p:cNvCxnSpPr/>
            <p:nvPr/>
          </p:nvCxnSpPr>
          <p:spPr>
            <a:xfrm>
              <a:off x="6923906" y="5452588"/>
              <a:ext cx="67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1C762607-4F76-4598-8059-3E3E49624EC2}"/>
                </a:ext>
              </a:extLst>
            </p:cNvPr>
            <p:cNvSpPr/>
            <p:nvPr/>
          </p:nvSpPr>
          <p:spPr>
            <a:xfrm>
              <a:off x="7180586" y="6369475"/>
              <a:ext cx="2744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solidFill>
                    <a:srgbClr val="FF0000"/>
                  </a:solidFill>
                  <a:latin typeface="Helvetica Neue"/>
                </a:rPr>
                <a:t>พารามิเตอร์ที่ต้องปรับมีทั้งหมด ๔ ตัว</a:t>
              </a:r>
              <a:endParaRPr lang="th-TH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EB04AC0-220A-4C06-8B93-4895DCF058C3}"/>
              </a:ext>
            </a:extLst>
          </p:cNvPr>
          <p:cNvSpPr/>
          <p:nvPr/>
        </p:nvSpPr>
        <p:spPr>
          <a:xfrm>
            <a:off x="8427471" y="3692103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Helvetica Neue"/>
              </a:rPr>
              <a:t>แทนลงกราฟคำนวณ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310359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0B74553-C6F2-40AA-A2CB-DFD16DA971A2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0100CB06-3BAD-412D-9FFF-3C2410630900}"/>
              </a:ext>
            </a:extLst>
          </p:cNvPr>
          <p:cNvGrpSpPr/>
          <p:nvPr/>
        </p:nvGrpSpPr>
        <p:grpSpPr>
          <a:xfrm>
            <a:off x="407504" y="1174437"/>
            <a:ext cx="11529392" cy="2344015"/>
            <a:chOff x="407504" y="1174437"/>
            <a:chExt cx="11529392" cy="2344015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2404848D-3F74-4CA1-842E-4E689E758806}"/>
                </a:ext>
              </a:extLst>
            </p:cNvPr>
            <p:cNvGrpSpPr/>
            <p:nvPr/>
          </p:nvGrpSpPr>
          <p:grpSpPr>
            <a:xfrm>
              <a:off x="407505" y="1342358"/>
              <a:ext cx="11376991" cy="2086642"/>
              <a:chOff x="407505" y="1342358"/>
              <a:chExt cx="11376991" cy="2086642"/>
            </a:xfrm>
          </p:grpSpPr>
          <p:sp>
            <p:nvSpPr>
              <p:cNvPr id="3" name="กล่องข้อความ 2">
                <a:extLst>
                  <a:ext uri="{FF2B5EF4-FFF2-40B4-BE49-F238E27FC236}">
                    <a16:creationId xmlns:a16="http://schemas.microsoft.com/office/drawing/2014/main" id="{9E18A0BD-5198-42C6-8B33-990604F2E1F7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(6)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811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/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" b="-1205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/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56E97F1-4D1B-428A-AC8A-D79B888C71CA}"/>
                </a:ext>
              </a:extLst>
            </p:cNvPr>
            <p:cNvSpPr/>
            <p:nvPr/>
          </p:nvSpPr>
          <p:spPr>
            <a:xfrm>
              <a:off x="407504" y="1174437"/>
              <a:ext cx="11529392" cy="234401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/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800" dirty="0"/>
                  <a:t>)</a:t>
                </a:r>
                <a:endParaRPr lang="th-TH" sz="1800" dirty="0"/>
              </a:p>
            </p:txBody>
          </p:sp>
        </mc:Choice>
        <mc:Fallback xmlns="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blipFill>
                <a:blip r:embed="rId6"/>
                <a:stretch>
                  <a:fillRect r="-735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A7AA54DF-77DD-47FB-BB1C-5E0F3C89D8D0}"/>
              </a:ext>
            </a:extLst>
          </p:cNvPr>
          <p:cNvCxnSpPr/>
          <p:nvPr/>
        </p:nvCxnSpPr>
        <p:spPr>
          <a:xfrm flipH="1" flipV="1">
            <a:off x="8537549" y="2625781"/>
            <a:ext cx="119270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F178ECE-6AA6-4BE3-87D1-E72DD0784696}"/>
              </a:ext>
            </a:extLst>
          </p:cNvPr>
          <p:cNvSpPr txBox="1"/>
          <p:nvPr/>
        </p:nvSpPr>
        <p:spPr>
          <a:xfrm>
            <a:off x="7952270" y="3052360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r>
              <a:rPr lang="th-TH" sz="1600" dirty="0">
                <a:solidFill>
                  <a:srgbClr val="FF0000"/>
                </a:solidFill>
              </a:rPr>
              <a:t> คิดในใจ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FBC67A44-DFB8-4F94-9297-2EFFB6DF2321}"/>
              </a:ext>
            </a:extLst>
          </p:cNvPr>
          <p:cNvGrpSpPr/>
          <p:nvPr/>
        </p:nvGrpSpPr>
        <p:grpSpPr>
          <a:xfrm>
            <a:off x="407503" y="3620274"/>
            <a:ext cx="11529391" cy="3063159"/>
            <a:chOff x="407503" y="1174437"/>
            <a:chExt cx="11529391" cy="3063159"/>
          </a:xfrm>
        </p:grpSpPr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04833F56-CC37-465F-8FEF-64A04A4C6450}"/>
                </a:ext>
              </a:extLst>
            </p:cNvPr>
            <p:cNvGrpSpPr/>
            <p:nvPr/>
          </p:nvGrpSpPr>
          <p:grpSpPr>
            <a:xfrm>
              <a:off x="407505" y="1342358"/>
              <a:ext cx="6183488" cy="1040413"/>
              <a:chOff x="407505" y="1342358"/>
              <a:chExt cx="6183488" cy="1040413"/>
            </a:xfrm>
          </p:grpSpPr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6A7F8A93-2339-4058-9FA4-FBDB853A6209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(7)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8B320E8E-81F5-4518-B110-C294A50913B4}"/>
                </a:ext>
              </a:extLst>
            </p:cNvPr>
            <p:cNvSpPr/>
            <p:nvPr/>
          </p:nvSpPr>
          <p:spPr>
            <a:xfrm>
              <a:off x="407503" y="1174437"/>
              <a:ext cx="11529391" cy="306315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/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/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/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7DBEE498-AB52-423A-AAB8-3295373ECBEA}"/>
              </a:ext>
            </a:extLst>
          </p:cNvPr>
          <p:cNvCxnSpPr/>
          <p:nvPr/>
        </p:nvCxnSpPr>
        <p:spPr>
          <a:xfrm flipH="1" flipV="1">
            <a:off x="6658495" y="6334298"/>
            <a:ext cx="814647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/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th-TH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blipFill>
                <a:blip r:embed="rId11"/>
                <a:stretch>
                  <a:fillRect l="-11321" t="-9804" r="-943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EB6EEFC8-362C-447D-A661-D3C0D4B45B7D}"/>
              </a:ext>
            </a:extLst>
          </p:cNvPr>
          <p:cNvSpPr/>
          <p:nvPr/>
        </p:nvSpPr>
        <p:spPr>
          <a:xfrm>
            <a:off x="9318567" y="4308401"/>
            <a:ext cx="188937" cy="1455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B17494DD-D1B1-41F9-A167-AA5A5A2E940C}"/>
              </a:ext>
            </a:extLst>
          </p:cNvPr>
          <p:cNvSpPr/>
          <p:nvPr/>
        </p:nvSpPr>
        <p:spPr>
          <a:xfrm>
            <a:off x="9524264" y="42198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6</a:t>
            </a:r>
            <a:endParaRPr lang="th-TH" sz="1800" dirty="0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D529DAB5-BC56-46E1-A28E-6FC02BF024A0}"/>
              </a:ext>
            </a:extLst>
          </p:cNvPr>
          <p:cNvSpPr/>
          <p:nvPr/>
        </p:nvSpPr>
        <p:spPr>
          <a:xfrm>
            <a:off x="9318567" y="4615079"/>
            <a:ext cx="188937" cy="14558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1BF6DCC-EAB0-4075-8DE1-AE6075963B64}"/>
              </a:ext>
            </a:extLst>
          </p:cNvPr>
          <p:cNvSpPr/>
          <p:nvPr/>
        </p:nvSpPr>
        <p:spPr>
          <a:xfrm>
            <a:off x="9536717" y="4518593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endParaRPr lang="th-TH" sz="16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24219EB-2848-4B35-93C4-4B8476189FB9}"/>
              </a:ext>
            </a:extLst>
          </p:cNvPr>
          <p:cNvSpPr txBox="1"/>
          <p:nvPr/>
        </p:nvSpPr>
        <p:spPr>
          <a:xfrm>
            <a:off x="5588796" y="647076"/>
            <a:ext cx="1002197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กฎลูกโซ่</a:t>
            </a:r>
          </a:p>
        </p:txBody>
      </p:sp>
    </p:spTree>
    <p:extLst>
      <p:ext uri="{BB962C8B-B14F-4D97-AF65-F5344CB8AC3E}">
        <p14:creationId xmlns:p14="http://schemas.microsoft.com/office/powerpoint/2010/main" val="212028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385987C-EA6C-4564-969E-23AF7475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5105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7D90FF1-B82E-41CA-8C43-3C5951C8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49" y="1524000"/>
            <a:ext cx="390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8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C8A46A9-CCFE-4E08-BDCB-A3EBDD98877B}"/>
              </a:ext>
            </a:extLst>
          </p:cNvPr>
          <p:cNvSpPr/>
          <p:nvPr/>
        </p:nvSpPr>
        <p:spPr>
          <a:xfrm>
            <a:off x="3536769" y="789469"/>
            <a:ext cx="4286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/>
              <a:t>ชั้นที่มีการคูณแบบ</a:t>
            </a:r>
            <a:r>
              <a:rPr lang="th-TH" dirty="0" err="1"/>
              <a:t>เมทริกซ์</a:t>
            </a:r>
            <a:r>
              <a:rPr lang="th-TH" dirty="0"/>
              <a:t> </a:t>
            </a:r>
            <a:r>
              <a:rPr lang="th-TH" dirty="0">
                <a:solidFill>
                  <a:srgbClr val="000066"/>
                </a:solidFill>
                <a:latin typeface="Helvetica Neue"/>
              </a:rPr>
              <a:t>คำนวณเชิงเส้น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B382CD2-AA2A-46DF-A3D0-6D850B713A40}"/>
              </a:ext>
            </a:extLst>
          </p:cNvPr>
          <p:cNvSpPr/>
          <p:nvPr/>
        </p:nvSpPr>
        <p:spPr>
          <a:xfrm>
            <a:off x="4711001" y="266249"/>
            <a:ext cx="1938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Helvetica Neue"/>
              </a:rPr>
              <a:t>affine layer</a:t>
            </a:r>
            <a:endParaRPr lang="th-T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8BD179-8657-4010-AD15-3C329471D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95" y="2442738"/>
            <a:ext cx="3291840" cy="2862322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Affin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b)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w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pai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yon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(0)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(g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C74D54E-202A-4AED-930D-4AEB4862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061" y="1910935"/>
            <a:ext cx="2693324" cy="421653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Affin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ขาเข้า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(m0)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ขาออก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(m1)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ความกว้างการแจกแจงค่า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(sigma)</a:t>
            </a:r>
            <a:b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m1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sigma)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m1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(m1)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pai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yom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(g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86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7CED46B-2D03-486A-8A77-76E181756D7F}"/>
              </a:ext>
            </a:extLst>
          </p:cNvPr>
          <p:cNvSpPr/>
          <p:nvPr/>
        </p:nvSpPr>
        <p:spPr>
          <a:xfrm>
            <a:off x="3749845" y="158183"/>
            <a:ext cx="4692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 </a:t>
            </a:r>
            <a:r>
              <a:rPr lang="th-TH" b="1" dirty="0">
                <a:solidFill>
                  <a:srgbClr val="000066"/>
                </a:solidFill>
                <a:latin typeface="Helvetica Neue"/>
              </a:rPr>
              <a:t>การนิยามขณะวิ่ง (</a:t>
            </a:r>
            <a:r>
              <a:rPr lang="en-US" b="1" dirty="0">
                <a:solidFill>
                  <a:srgbClr val="000066"/>
                </a:solidFill>
                <a:latin typeface="Helvetica Neue"/>
              </a:rPr>
              <a:t>define by run)</a:t>
            </a:r>
            <a:r>
              <a:rPr lang="en-US" dirty="0">
                <a:solidFill>
                  <a:srgbClr val="000066"/>
                </a:solidFill>
                <a:latin typeface="Helvetica Neue"/>
              </a:rPr>
              <a:t> 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A7389C4-FF81-40CA-ABE4-60790646E6E6}"/>
              </a:ext>
            </a:extLst>
          </p:cNvPr>
          <p:cNvSpPr/>
          <p:nvPr/>
        </p:nvSpPr>
        <p:spPr>
          <a:xfrm>
            <a:off x="2396836" y="681403"/>
            <a:ext cx="7398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Helvetica Neue"/>
              </a:rPr>
              <a:t>เส้นทางการคำนวณได้ถูกนิยามขึ้นทันทีในขณะวิ่งคำนวณไปข้างหน้า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6712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831E6FA-CF1A-46C7-95E1-B33A33450E5A}"/>
              </a:ext>
            </a:extLst>
          </p:cNvPr>
          <p:cNvSpPr/>
          <p:nvPr/>
        </p:nvSpPr>
        <p:spPr>
          <a:xfrm>
            <a:off x="4889580" y="141558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>
                <a:solidFill>
                  <a:srgbClr val="000066"/>
                </a:solidFill>
                <a:latin typeface="Helvetica Neue"/>
              </a:rPr>
              <a:t>การปรับค่าพารามิเตอร์</a:t>
            </a:r>
            <a:endParaRPr lang="th-TH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634255-9A53-455F-A35D-B9C8EC617A44}"/>
              </a:ext>
            </a:extLst>
          </p:cNvPr>
          <p:cNvSpPr/>
          <p:nvPr/>
        </p:nvSpPr>
        <p:spPr>
          <a:xfrm>
            <a:off x="3987894" y="664778"/>
            <a:ext cx="5355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Helvetica Neue"/>
              </a:rPr>
              <a:t>Adam(</a:t>
            </a:r>
            <a:r>
              <a:rPr lang="en-US" dirty="0">
                <a:solidFill>
                  <a:srgbClr val="000080"/>
                </a:solidFill>
                <a:latin typeface="Helvetica Neue"/>
              </a:rPr>
              <a:t>Adaptive Moment</a:t>
            </a:r>
            <a:r>
              <a:rPr lang="en-US" b="1" dirty="0">
                <a:solidFill>
                  <a:srgbClr val="000080"/>
                </a:solidFill>
                <a:latin typeface="Helvetica Neue"/>
              </a:rPr>
              <a:t>)</a:t>
            </a:r>
            <a:endParaRPr lang="th-TH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333EF61-8F45-4A6C-B3D2-17812798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50" y="1524290"/>
            <a:ext cx="3943900" cy="80021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8814BC5-A020-41C9-A936-40451B41B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2438262"/>
            <a:ext cx="3057952" cy="990738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64B31B1-6DC0-4D28-AE32-8D606828AEA4}"/>
              </a:ext>
            </a:extLst>
          </p:cNvPr>
          <p:cNvSpPr/>
          <p:nvPr/>
        </p:nvSpPr>
        <p:spPr>
          <a:xfrm>
            <a:off x="4567024" y="3607965"/>
            <a:ext cx="3358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000080"/>
                </a:solidFill>
                <a:latin typeface="Helvetica Neue"/>
              </a:rPr>
              <a:t> β</a:t>
            </a:r>
            <a:r>
              <a:rPr lang="el-GR" baseline="-25000" dirty="0">
                <a:solidFill>
                  <a:srgbClr val="000080"/>
                </a:solidFill>
                <a:latin typeface="Helvetica Neue"/>
              </a:rPr>
              <a:t>1</a:t>
            </a:r>
            <a:r>
              <a:rPr lang="el-GR" dirty="0">
                <a:solidFill>
                  <a:srgbClr val="000080"/>
                </a:solidFill>
                <a:latin typeface="Helvetica Neue"/>
              </a:rPr>
              <a:t>=0.9 </a:t>
            </a:r>
            <a:r>
              <a:rPr lang="th-TH" dirty="0">
                <a:solidFill>
                  <a:srgbClr val="000080"/>
                </a:solidFill>
                <a:latin typeface="Helvetica Neue"/>
              </a:rPr>
              <a:t>และ </a:t>
            </a:r>
            <a:r>
              <a:rPr lang="el-GR" dirty="0">
                <a:solidFill>
                  <a:srgbClr val="000080"/>
                </a:solidFill>
                <a:latin typeface="Helvetica Neue"/>
              </a:rPr>
              <a:t>β</a:t>
            </a:r>
            <a:r>
              <a:rPr lang="el-GR" baseline="-25000" dirty="0">
                <a:solidFill>
                  <a:srgbClr val="000080"/>
                </a:solidFill>
                <a:latin typeface="Helvetica Neue"/>
              </a:rPr>
              <a:t>2</a:t>
            </a:r>
            <a:r>
              <a:rPr lang="el-GR" dirty="0">
                <a:solidFill>
                  <a:srgbClr val="000080"/>
                </a:solidFill>
                <a:latin typeface="Helvetica Neue"/>
              </a:rPr>
              <a:t>=0.999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43217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555270D-0FB9-4D6E-8F70-F38411DE4CC5}"/>
              </a:ext>
            </a:extLst>
          </p:cNvPr>
          <p:cNvSpPr/>
          <p:nvPr/>
        </p:nvSpPr>
        <p:spPr>
          <a:xfrm>
            <a:off x="4518163" y="253202"/>
            <a:ext cx="327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dirty="0">
                <a:solidFill>
                  <a:srgbClr val="33333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การกำหนดค่าพารามิเตอร์ตั้งต้น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9CAEFE19-138A-46EE-90C6-E51731126A38}"/>
              </a:ext>
            </a:extLst>
          </p:cNvPr>
          <p:cNvSpPr/>
          <p:nvPr/>
        </p:nvSpPr>
        <p:spPr>
          <a:xfrm>
            <a:off x="3861253" y="627188"/>
            <a:ext cx="4469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ค่าเริ่มต้นของซาวี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เย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โกล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เหอ ไข่หมิง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34F5F13-2553-4DC3-B920-B835C48CD142}"/>
              </a:ext>
            </a:extLst>
          </p:cNvPr>
          <p:cNvSpPr/>
          <p:nvPr/>
        </p:nvSpPr>
        <p:spPr>
          <a:xfrm>
            <a:off x="4442341" y="1119972"/>
            <a:ext cx="3307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ซาวี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เย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โกล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Xavier </a:t>
            </a:r>
            <a:r>
              <a:rPr lang="en-US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Glorot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F8A865D-0BAE-4A4D-BBEA-48325522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762" y="3297724"/>
            <a:ext cx="1514686" cy="93358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CCF8E1B-3273-4624-BAA5-0DC4AC97F3A0}"/>
              </a:ext>
            </a:extLst>
          </p:cNvPr>
          <p:cNvSpPr/>
          <p:nvPr/>
        </p:nvSpPr>
        <p:spPr>
          <a:xfrm>
            <a:off x="1302594" y="2485699"/>
            <a:ext cx="48590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 ระบุว่าเมื่อใช้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เป็นฟังก์ชันกระตุ้นแล้ว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ค่า </a:t>
            </a:r>
            <a:r>
              <a:rPr lang="el-GR" dirty="0">
                <a:solidFill>
                  <a:srgbClr val="000066"/>
                </a:solidFill>
                <a:latin typeface="Helvetica Neue"/>
                <a:cs typeface="TH Sarabun New" panose="020B0500040200020003" pitchFamily="34" charset="-34"/>
              </a:rPr>
              <a:t>σ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ที่เหมาะสมที่สุดคือ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E69D7E0-451E-4C4A-87FD-FEAB20D1BA6C}"/>
              </a:ext>
            </a:extLst>
          </p:cNvPr>
          <p:cNvSpPr/>
          <p:nvPr/>
        </p:nvSpPr>
        <p:spPr>
          <a:xfrm>
            <a:off x="4406206" y="4586393"/>
            <a:ext cx="329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m 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คือจำนวนมิติขาเข้าของข้อมูล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F65F92A3-2291-47AC-B9A2-A3B9053BFFC9}"/>
              </a:ext>
            </a:extLst>
          </p:cNvPr>
          <p:cNvCxnSpPr>
            <a:cxnSpLocks/>
          </p:cNvCxnSpPr>
          <p:nvPr/>
        </p:nvCxnSpPr>
        <p:spPr>
          <a:xfrm flipH="1" flipV="1">
            <a:off x="4036906" y="4089222"/>
            <a:ext cx="1141923" cy="60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225AD5B-F4F0-4405-98ED-517251F4C886}"/>
              </a:ext>
            </a:extLst>
          </p:cNvPr>
          <p:cNvSpPr/>
          <p:nvPr/>
        </p:nvSpPr>
        <p:spPr>
          <a:xfrm>
            <a:off x="1777884" y="5044720"/>
            <a:ext cx="3908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ค่าตั้งต้นแบบซาวี</a:t>
            </a:r>
            <a:r>
              <a:rPr lang="th-TH" sz="2400" b="1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เย</a:t>
            </a:r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Xavier Initialization)</a:t>
            </a:r>
            <a:endParaRPr lang="th-TH" sz="2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79596A0-26ED-4188-9D2B-F078288C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32" y="3509836"/>
            <a:ext cx="1476581" cy="847843"/>
          </a:xfrm>
          <a:prstGeom prst="rect">
            <a:avLst/>
          </a:prstGeom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63D6790-780B-4AD2-B101-873E53AAC72F}"/>
              </a:ext>
            </a:extLst>
          </p:cNvPr>
          <p:cNvSpPr/>
          <p:nvPr/>
        </p:nvSpPr>
        <p:spPr>
          <a:xfrm>
            <a:off x="7051208" y="2493109"/>
            <a:ext cx="34713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เมื่อใช้ </a:t>
            </a:r>
            <a:r>
              <a:rPr lang="en-US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ReLU</a:t>
            </a:r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ค่า </a:t>
            </a:r>
            <a:r>
              <a:rPr lang="el-GR" dirty="0">
                <a:solidFill>
                  <a:srgbClr val="000066"/>
                </a:solidFill>
                <a:latin typeface="Helvetica Neue"/>
                <a:cs typeface="TH Sarabun New" panose="020B0500040200020003" pitchFamily="34" charset="-34"/>
              </a:rPr>
              <a:t>σ 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ที่เหมาะสมที่สุดคือ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28896F4-872A-48A6-9AB1-0F5EBB0F587A}"/>
              </a:ext>
            </a:extLst>
          </p:cNvPr>
          <p:cNvSpPr/>
          <p:nvPr/>
        </p:nvSpPr>
        <p:spPr>
          <a:xfrm>
            <a:off x="7107588" y="5044720"/>
            <a:ext cx="335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ค่าตั้งต้นแบบเหอ (</a:t>
            </a:r>
            <a:r>
              <a:rPr lang="en-US" sz="2400" b="1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Hé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Initialization)</a:t>
            </a:r>
            <a:endParaRPr lang="th-TH" sz="2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22FE1D07-40B9-432A-868A-AB9BA97DB1D9}"/>
              </a:ext>
            </a:extLst>
          </p:cNvPr>
          <p:cNvCxnSpPr>
            <a:stCxn id="7" idx="3"/>
          </p:cNvCxnSpPr>
          <p:nvPr/>
        </p:nvCxnSpPr>
        <p:spPr>
          <a:xfrm flipV="1">
            <a:off x="7703904" y="4357679"/>
            <a:ext cx="1448409" cy="49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47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D465D35-C526-4641-9753-AB3088F5DF18}"/>
              </a:ext>
            </a:extLst>
          </p:cNvPr>
          <p:cNvSpPr/>
          <p:nvPr/>
        </p:nvSpPr>
        <p:spPr>
          <a:xfrm>
            <a:off x="3048000" y="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b="1" dirty="0">
                <a:solidFill>
                  <a:srgbClr val="000066"/>
                </a:solidFill>
                <a:latin typeface="Helvetica Neue"/>
              </a:rPr>
              <a:t>การวิเคราะห์การถดถอยเชิงเส้น </a:t>
            </a:r>
            <a:r>
              <a:rPr lang="en-US" sz="2400" b="1" dirty="0">
                <a:solidFill>
                  <a:srgbClr val="000066"/>
                </a:solidFill>
                <a:latin typeface="Helvetica Neue"/>
              </a:rPr>
              <a:t>(linear regression)</a:t>
            </a:r>
            <a:endParaRPr lang="th-TH" sz="2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6D08CD2-6831-4EA9-B4CF-CDE9958E0E26}"/>
              </a:ext>
            </a:extLst>
          </p:cNvPr>
          <p:cNvSpPr/>
          <p:nvPr/>
        </p:nvSpPr>
        <p:spPr>
          <a:xfrm>
            <a:off x="5284720" y="461665"/>
            <a:ext cx="1622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Helvetica Neue"/>
              </a:rPr>
              <a:t>z = </a:t>
            </a:r>
            <a:r>
              <a:rPr lang="en-US" dirty="0" err="1">
                <a:solidFill>
                  <a:srgbClr val="000066"/>
                </a:solidFill>
                <a:latin typeface="Helvetica Neue"/>
              </a:rPr>
              <a:t>xw+b</a:t>
            </a:r>
            <a:endParaRPr lang="th-TH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C8705CB-1AC3-40FA-92E4-7D4C063E75DD}"/>
              </a:ext>
            </a:extLst>
          </p:cNvPr>
          <p:cNvSpPr/>
          <p:nvPr/>
        </p:nvSpPr>
        <p:spPr>
          <a:xfrm>
            <a:off x="235577" y="1446550"/>
            <a:ext cx="34179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1800" dirty="0">
                <a:solidFill>
                  <a:srgbClr val="000066"/>
                </a:solidFill>
                <a:latin typeface="Helvetica Neue"/>
              </a:rPr>
              <a:t>การวิเคราะห์การถดถอยจะไม่มีการใช้ฟังก์ชันกระตุ้น</a:t>
            </a:r>
            <a:endParaRPr lang="th-TH" sz="1800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BC77ED5-5803-441B-8F20-D5D934BFB5B5}"/>
              </a:ext>
            </a:extLst>
          </p:cNvPr>
          <p:cNvSpPr/>
          <p:nvPr/>
        </p:nvSpPr>
        <p:spPr>
          <a:xfrm>
            <a:off x="4331484" y="133350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solidFill>
                  <a:srgbClr val="000066"/>
                </a:solidFill>
                <a:latin typeface="Helvetica Neue"/>
              </a:rPr>
              <a:t>อนุพันธ์ของค่าเสียหายเทียบกับ </a:t>
            </a:r>
            <a:r>
              <a:rPr lang="en-US" sz="1800" dirty="0">
                <a:solidFill>
                  <a:srgbClr val="000066"/>
                </a:solidFill>
                <a:latin typeface="Helvetica Neue"/>
              </a:rPr>
              <a:t>w </a:t>
            </a:r>
            <a:r>
              <a:rPr lang="th-TH" sz="1800" dirty="0">
                <a:solidFill>
                  <a:srgbClr val="000066"/>
                </a:solidFill>
                <a:latin typeface="Helvetica Neue"/>
              </a:rPr>
              <a:t>และ </a:t>
            </a:r>
            <a:r>
              <a:rPr lang="en-US" sz="1800" dirty="0">
                <a:solidFill>
                  <a:srgbClr val="000066"/>
                </a:solidFill>
                <a:latin typeface="Helvetica Neue"/>
              </a:rPr>
              <a:t>b </a:t>
            </a:r>
            <a:endParaRPr lang="th-TH" sz="1800" dirty="0"/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41E3D95C-2F86-41E2-BD33-ABE0F736A601}"/>
              </a:ext>
            </a:extLst>
          </p:cNvPr>
          <p:cNvGrpSpPr/>
          <p:nvPr/>
        </p:nvGrpSpPr>
        <p:grpSpPr>
          <a:xfrm>
            <a:off x="203719" y="2091991"/>
            <a:ext cx="3487245" cy="2674018"/>
            <a:chOff x="166255" y="1969530"/>
            <a:chExt cx="3487245" cy="2674018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0B65DEC0-BD08-4748-BD56-C785C98F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1246" y="2480126"/>
              <a:ext cx="1826583" cy="554912"/>
            </a:xfrm>
            <a:prstGeom prst="rect">
              <a:avLst/>
            </a:prstGeom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9A3283D1-EF07-42CE-BD75-BB3968366F65}"/>
                </a:ext>
              </a:extLst>
            </p:cNvPr>
            <p:cNvSpPr/>
            <p:nvPr/>
          </p:nvSpPr>
          <p:spPr>
            <a:xfrm>
              <a:off x="272132" y="1969530"/>
              <a:ext cx="3174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ค่าความเสียหายเป็นค่าความต่างกำลังสองเฉลี่ย</a:t>
              </a:r>
              <a:endParaRPr lang="th-TH" sz="1800" dirty="0"/>
            </a:p>
          </p:txBody>
        </p:sp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D7AD65CB-F744-45E7-A044-765EBA73428B}"/>
                </a:ext>
              </a:extLst>
            </p:cNvPr>
            <p:cNvSpPr/>
            <p:nvPr/>
          </p:nvSpPr>
          <p:spPr>
            <a:xfrm>
              <a:off x="237667" y="3217601"/>
              <a:ext cx="3265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66"/>
                  </a:solidFill>
                  <a:latin typeface="Helvetica Neue"/>
                </a:rPr>
                <a:t> z </a:t>
              </a:r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คือคำตอบจริง ส่วน </a:t>
              </a:r>
              <a:r>
                <a:rPr lang="en-US" sz="1800" dirty="0">
                  <a:solidFill>
                    <a:srgbClr val="000066"/>
                  </a:solidFill>
                  <a:latin typeface="Helvetica Neue"/>
                </a:rPr>
                <a:t>h </a:t>
              </a:r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คือคำตอบที่คำนวณได้</a:t>
              </a:r>
              <a:endParaRPr lang="th-TH" sz="1800" dirty="0"/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458B1AD1-6CF7-4472-8D71-64ABEC6B7EAA}"/>
                </a:ext>
              </a:extLst>
            </p:cNvPr>
            <p:cNvSpPr/>
            <p:nvPr/>
          </p:nvSpPr>
          <p:spPr>
            <a:xfrm>
              <a:off x="294574" y="3731215"/>
              <a:ext cx="31518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66"/>
                  </a:solidFill>
                  <a:latin typeface="Helvetica Neue"/>
                </a:rPr>
                <a:t>h </a:t>
              </a:r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ก็มาจากการคำนวณจาก </a:t>
              </a:r>
              <a:r>
                <a:rPr lang="en-US" sz="1800" dirty="0">
                  <a:solidFill>
                    <a:srgbClr val="000066"/>
                  </a:solidFill>
                  <a:latin typeface="Helvetica Neue"/>
                </a:rPr>
                <a:t>x </a:t>
              </a:r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และ </a:t>
              </a:r>
              <a:r>
                <a:rPr lang="en-US" sz="1800" dirty="0">
                  <a:solidFill>
                    <a:srgbClr val="000066"/>
                  </a:solidFill>
                  <a:latin typeface="Helvetica Neue"/>
                </a:rPr>
                <a:t>w </a:t>
              </a:r>
              <a:r>
                <a:rPr lang="th-TH" sz="1800" dirty="0">
                  <a:solidFill>
                    <a:srgbClr val="000066"/>
                  </a:solidFill>
                  <a:latin typeface="Helvetica Neue"/>
                </a:rPr>
                <a:t>โดยตรง</a:t>
              </a:r>
              <a:endParaRPr lang="th-TH" sz="1800" dirty="0"/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C8A1071C-B37D-4372-AA3D-7EDD9A0E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614" y="4100547"/>
              <a:ext cx="1933845" cy="543001"/>
            </a:xfrm>
            <a:prstGeom prst="rect">
              <a:avLst/>
            </a:prstGeom>
          </p:spPr>
        </p:pic>
        <p:sp>
          <p:nvSpPr>
            <p:cNvPr id="11" name="สี่เหลี่ยมผืนผ้า 10">
              <a:extLst>
                <a:ext uri="{FF2B5EF4-FFF2-40B4-BE49-F238E27FC236}">
                  <a16:creationId xmlns:a16="http://schemas.microsoft.com/office/drawing/2014/main" id="{7760A7AF-56B8-42CB-91C8-6DE7F8379B4F}"/>
                </a:ext>
              </a:extLst>
            </p:cNvPr>
            <p:cNvSpPr/>
            <p:nvPr/>
          </p:nvSpPr>
          <p:spPr>
            <a:xfrm>
              <a:off x="166255" y="1969530"/>
              <a:ext cx="3487245" cy="2674018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F7217F07-BDCF-4002-8C0F-6822A290D006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1944539" y="1815882"/>
            <a:ext cx="2803" cy="2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0DEC20CC-50B3-487A-AE4C-0108552DB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22" y="2151005"/>
            <a:ext cx="3231502" cy="20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BF2F9F0-8A28-4B59-A90E-0E54B8389586}"/>
              </a:ext>
            </a:extLst>
          </p:cNvPr>
          <p:cNvGrpSpPr/>
          <p:nvPr/>
        </p:nvGrpSpPr>
        <p:grpSpPr>
          <a:xfrm>
            <a:off x="4367433" y="-24266"/>
            <a:ext cx="3457133" cy="692497"/>
            <a:chOff x="4367433" y="-24266"/>
            <a:chExt cx="3457133" cy="692497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BEEDC35F-3AB7-4A1D-ABC2-083C193A52FF}"/>
                </a:ext>
              </a:extLst>
            </p:cNvPr>
            <p:cNvSpPr/>
            <p:nvPr/>
          </p:nvSpPr>
          <p:spPr>
            <a:xfrm>
              <a:off x="4367433" y="-24266"/>
              <a:ext cx="34571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(derivative)</a:t>
              </a:r>
              <a:endParaRPr lang="th-TH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A5F61420-8D57-47AD-8588-792A9AAF5D3A}"/>
                </a:ext>
              </a:extLst>
            </p:cNvPr>
            <p:cNvSpPr txBox="1"/>
            <p:nvPr/>
          </p:nvSpPr>
          <p:spPr>
            <a:xfrm>
              <a:off x="5471469" y="329677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หาจุดสูงสุดจุดต่ำสุด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/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/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B9F0EB9-E444-4BA3-8B66-4E40DC2B48F1}"/>
              </a:ext>
            </a:extLst>
          </p:cNvPr>
          <p:cNvGrpSpPr/>
          <p:nvPr/>
        </p:nvGrpSpPr>
        <p:grpSpPr>
          <a:xfrm>
            <a:off x="-1264114" y="3008720"/>
            <a:ext cx="6621087" cy="1155689"/>
            <a:chOff x="311727" y="3039601"/>
            <a:chExt cx="6621087" cy="115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/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th-TH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th-TH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th-TH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	</a:t>
                  </a:r>
                  <a:r>
                    <a:rPr lang="en-US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	       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0B7E0046-3090-4906-9226-A94A03F7F957}"/>
                </a:ext>
              </a:extLst>
            </p:cNvPr>
            <p:cNvSpPr/>
            <p:nvPr/>
          </p:nvSpPr>
          <p:spPr>
            <a:xfrm>
              <a:off x="2131425" y="3039601"/>
              <a:ext cx="3715918" cy="115568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/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DD499150-97A8-466F-BD80-2827077DEA7E}"/>
              </a:ext>
            </a:extLst>
          </p:cNvPr>
          <p:cNvCxnSpPr>
            <a:cxnSpLocks/>
          </p:cNvCxnSpPr>
          <p:nvPr/>
        </p:nvCxnSpPr>
        <p:spPr>
          <a:xfrm>
            <a:off x="5951839" y="668231"/>
            <a:ext cx="1" cy="6189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/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blipFill>
                <a:blip r:embed="rId6"/>
                <a:stretch>
                  <a:fillRect l="-96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/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i="1" dirty="0">
                  <a:latin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h-TH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blipFill>
                <a:blip r:embed="rId7"/>
                <a:stretch>
                  <a:fillRect l="-98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/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h-TH" sz="20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85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89E7462-EDCA-4C61-B951-FCC9297D08CD}"/>
              </a:ext>
            </a:extLst>
          </p:cNvPr>
          <p:cNvSpPr/>
          <p:nvPr/>
        </p:nvSpPr>
        <p:spPr>
          <a:xfrm>
            <a:off x="194127" y="600075"/>
            <a:ext cx="3536046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อนุพันธ์ย่อย 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partial derivative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8709085-0B45-46BF-9FD5-09C10692B3DF}"/>
              </a:ext>
            </a:extLst>
          </p:cNvPr>
          <p:cNvSpPr txBox="1"/>
          <p:nvPr/>
        </p:nvSpPr>
        <p:spPr>
          <a:xfrm>
            <a:off x="4772025" y="60007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กำหนดให้ตัวแปรอื่นเป็นค่าคงที่</a:t>
            </a: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03A3D5D4-2B93-4040-B633-BFB12164529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730173" y="861685"/>
            <a:ext cx="104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/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mtClean="0"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blipFill>
                <a:blip r:embed="rId2"/>
                <a:stretch>
                  <a:fillRect l="-20000" t="-4225" r="-65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80742273-C15B-4F1E-801D-0A5E236827B5}"/>
              </a:ext>
            </a:extLst>
          </p:cNvPr>
          <p:cNvCxnSpPr>
            <a:endCxn id="10" idx="1"/>
          </p:cNvCxnSpPr>
          <p:nvPr/>
        </p:nvCxnSpPr>
        <p:spPr>
          <a:xfrm>
            <a:off x="4181475" y="861685"/>
            <a:ext cx="590550" cy="587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/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th-TH" sz="2000" dirty="0"/>
                  <a:t> </a:t>
                </a:r>
              </a:p>
            </p:txBody>
          </p:sp>
        </mc:Choice>
        <mc:Fallback xmlns="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blipFill>
                <a:blip r:embed="rId3"/>
                <a:stretch>
                  <a:fillRect r="-2187" b="-134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1919F811-3BF0-4EF4-B3B2-7F18AA641323}"/>
              </a:ext>
            </a:extLst>
          </p:cNvPr>
          <p:cNvCxnSpPr/>
          <p:nvPr/>
        </p:nvCxnSpPr>
        <p:spPr>
          <a:xfrm flipH="1">
            <a:off x="9534525" y="352425"/>
            <a:ext cx="85725" cy="14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9FD18D9-EC21-4C74-892D-C7FFA5A39A29}"/>
              </a:ext>
            </a:extLst>
          </p:cNvPr>
          <p:cNvSpPr txBox="1"/>
          <p:nvPr/>
        </p:nvSpPr>
        <p:spPr>
          <a:xfrm>
            <a:off x="9065823" y="13871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x1 ; x2,x3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จึงเท่ากับค่าคงที่ มีค่าเท่ากับ 0</a:t>
            </a: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5DD14D5F-D46C-4F4C-9D7D-59FA2E92B32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983160" y="861685"/>
            <a:ext cx="770478" cy="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DAA1232F-6F5F-40E2-BB04-2F0763D0E2CC}"/>
              </a:ext>
            </a:extLst>
          </p:cNvPr>
          <p:cNvGrpSpPr/>
          <p:nvPr/>
        </p:nvGrpSpPr>
        <p:grpSpPr>
          <a:xfrm>
            <a:off x="8858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th-TH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9" t="-13333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C1A87517-45A1-4F07-8403-D9F5AC142CD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F359AF63-FEB0-4D36-852E-3971DA1F9D22}"/>
              </a:ext>
            </a:extLst>
          </p:cNvPr>
          <p:cNvGrpSpPr/>
          <p:nvPr/>
        </p:nvGrpSpPr>
        <p:grpSpPr>
          <a:xfrm>
            <a:off x="34004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37" t="-8889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7B9E78EC-5243-44AA-B71D-695FBC1C12B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6AFDF266-C879-4348-87B5-CCF11C2D018F}"/>
              </a:ext>
            </a:extLst>
          </p:cNvPr>
          <p:cNvGrpSpPr/>
          <p:nvPr/>
        </p:nvGrpSpPr>
        <p:grpSpPr>
          <a:xfrm>
            <a:off x="5838827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580" t="-13043" r="-3817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86" t="-13333" r="-1724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3E3CF98B-F20F-429C-93D2-AE45F082F6A4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658C6894-3864-4549-AD04-75055A88E4F1}"/>
              </a:ext>
            </a:extLst>
          </p:cNvPr>
          <p:cNvGrpSpPr/>
          <p:nvPr/>
        </p:nvGrpSpPr>
        <p:grpSpPr>
          <a:xfrm>
            <a:off x="7724779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580" t="-13043" r="-4580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292" t="-13333" r="-1717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AD5D7461-70F9-4375-B2AE-07F58667DB3A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9F6281A3-8125-4297-AF75-5C8BE95DDF10}"/>
              </a:ext>
            </a:extLst>
          </p:cNvPr>
          <p:cNvCxnSpPr/>
          <p:nvPr/>
        </p:nvCxnSpPr>
        <p:spPr>
          <a:xfrm flipH="1">
            <a:off x="4467222" y="2916232"/>
            <a:ext cx="142875" cy="95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4FD48221-06F5-4ACA-87E3-03D9BC7AA408}"/>
              </a:ext>
            </a:extLst>
          </p:cNvPr>
          <p:cNvSpPr txBox="1"/>
          <p:nvPr/>
        </p:nvSpPr>
        <p:spPr>
          <a:xfrm>
            <a:off x="4462010" y="24947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5*2</a:t>
            </a:r>
          </a:p>
        </p:txBody>
      </p:sp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453F9116-6AF6-442A-97F9-FD45861185B8}"/>
              </a:ext>
            </a:extLst>
          </p:cNvPr>
          <p:cNvCxnSpPr>
            <a:cxnSpLocks/>
          </p:cNvCxnSpPr>
          <p:nvPr/>
        </p:nvCxnSpPr>
        <p:spPr>
          <a:xfrm flipH="1">
            <a:off x="4637265" y="2685021"/>
            <a:ext cx="705871" cy="118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838520CD-27BB-4F25-B05E-179B26F71E61}"/>
              </a:ext>
            </a:extLst>
          </p:cNvPr>
          <p:cNvSpPr txBox="1"/>
          <p:nvPr/>
        </p:nvSpPr>
        <p:spPr>
          <a:xfrm>
            <a:off x="5139745" y="226015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2-1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B1E49F14-9BD7-4BBD-8542-1E98EC8F7C46}"/>
              </a:ext>
            </a:extLst>
          </p:cNvPr>
          <p:cNvCxnSpPr/>
          <p:nvPr/>
        </p:nvCxnSpPr>
        <p:spPr>
          <a:xfrm flipH="1">
            <a:off x="4174350" y="4220171"/>
            <a:ext cx="153497" cy="30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7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1B60FF82-308B-4FA8-83E1-57E3F8DA9D4F}"/>
              </a:ext>
            </a:extLst>
          </p:cNvPr>
          <p:cNvGrpSpPr/>
          <p:nvPr/>
        </p:nvGrpSpPr>
        <p:grpSpPr>
          <a:xfrm>
            <a:off x="154944" y="1494372"/>
            <a:ext cx="5710336" cy="4169613"/>
            <a:chOff x="1831909" y="1660626"/>
            <a:chExt cx="5710336" cy="416961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64FB8712-9E35-4BFA-8C5B-CE5113CB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1909" y="1660626"/>
              <a:ext cx="2041192" cy="41696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863FD5-5DD2-4E30-BC61-2CA63348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1660626"/>
              <a:ext cx="1831909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Buak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  <a:cs typeface="Angsana New" panose="02020603050405020304" pitchFamily="18" charset="-34"/>
                </a:rPr>
                <a:t>ไปข้างหน้า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  <a:cs typeface="Angsana New" panose="02020603050405020304" pitchFamily="18" charset="-34"/>
                </a:rPr>
                <a:t>ย้อนกลับ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5ADAF2-57D8-4583-9294-89C1A2405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2659559"/>
              <a:ext cx="1511559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Lop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77AA"/>
                  </a:solidFill>
                  <a:latin typeface="Consolas" panose="020B0609020204030204" pitchFamily="49" charset="0"/>
                </a:rPr>
                <a:t>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5425D5-4D04-49AA-8B7A-AF30494F5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3828052"/>
              <a:ext cx="2892490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Khun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77AA"/>
                  </a:solidFill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  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BDEBA8-2326-4049-8D7A-8A69C8B2E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4996545"/>
              <a:ext cx="2789853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Han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**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79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21C8992-1FC3-42E4-8C47-708D27E162E4}"/>
              </a:ext>
            </a:extLst>
          </p:cNvPr>
          <p:cNvSpPr/>
          <p:nvPr/>
        </p:nvSpPr>
        <p:spPr>
          <a:xfrm>
            <a:off x="484592" y="787393"/>
            <a:ext cx="176843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EE18EDB-E99B-4F86-BAF3-ECB21197CF52}"/>
              </a:ext>
            </a:extLst>
          </p:cNvPr>
          <p:cNvSpPr/>
          <p:nvPr/>
        </p:nvSpPr>
        <p:spPr>
          <a:xfrm>
            <a:off x="2531453" y="787393"/>
            <a:ext cx="181182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5FDF09B-26A4-43C7-A14C-732B28C462A6}"/>
              </a:ext>
            </a:extLst>
          </p:cNvPr>
          <p:cNvSpPr/>
          <p:nvPr/>
        </p:nvSpPr>
        <p:spPr>
          <a:xfrm>
            <a:off x="4621708" y="787393"/>
            <a:ext cx="193514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sz="2000" b="1" i="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FEDE907-0677-4523-81E7-02B620F5B365}"/>
              </a:ext>
            </a:extLst>
          </p:cNvPr>
          <p:cNvSpPr/>
          <p:nvPr/>
        </p:nvSpPr>
        <p:spPr>
          <a:xfrm>
            <a:off x="4621708" y="1273354"/>
            <a:ext cx="265810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70EBD1D-174E-44D4-86F7-B4C89CF4E34B}"/>
              </a:ext>
            </a:extLst>
          </p:cNvPr>
          <p:cNvSpPr/>
          <p:nvPr/>
        </p:nvSpPr>
        <p:spPr>
          <a:xfrm>
            <a:off x="4621708" y="1789975"/>
            <a:ext cx="125226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AA375CA-AEB6-4FA7-80D9-985D15E0140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3025" y="987448"/>
            <a:ext cx="27842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033DC643-ED2C-4232-A803-B55C7052E3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343280" y="987448"/>
            <a:ext cx="278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69DA714-47F1-46D3-AB60-1A012341D085}"/>
              </a:ext>
            </a:extLst>
          </p:cNvPr>
          <p:cNvSpPr txBox="1"/>
          <p:nvPr/>
        </p:nvSpPr>
        <p:spPr>
          <a:xfrm>
            <a:off x="4623371" y="3082474"/>
            <a:ext cx="128432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712D1AF7-64D2-4EBE-81C8-4F0986D1AE10}"/>
              </a:ext>
            </a:extLst>
          </p:cNvPr>
          <p:cNvSpPr/>
          <p:nvPr/>
        </p:nvSpPr>
        <p:spPr>
          <a:xfrm>
            <a:off x="4623212" y="4060608"/>
            <a:ext cx="88838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radient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D2A58E3D-D488-4527-BF2D-961D6A06E081}"/>
              </a:ext>
            </a:extLst>
          </p:cNvPr>
          <p:cNvSpPr/>
          <p:nvPr/>
        </p:nvSpPr>
        <p:spPr>
          <a:xfrm>
            <a:off x="6312156" y="3082474"/>
            <a:ext cx="129875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cross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entropy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77386EF2-AA2E-4441-9C37-F13CBBBBDDD6}"/>
              </a:ext>
            </a:extLst>
          </p:cNvPr>
          <p:cNvSpPr/>
          <p:nvPr/>
        </p:nvSpPr>
        <p:spPr>
          <a:xfrm>
            <a:off x="6312156" y="4054781"/>
            <a:ext cx="156805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6E046FE0-225D-4DD1-B4BB-87A041CE74B3}"/>
              </a:ext>
            </a:extLst>
          </p:cNvPr>
          <p:cNvSpPr/>
          <p:nvPr/>
        </p:nvSpPr>
        <p:spPr>
          <a:xfrm>
            <a:off x="6312156" y="4530577"/>
            <a:ext cx="243848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stochastic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D11687A4-5AB9-4AAF-AB8E-07F6F78605B0}"/>
              </a:ext>
            </a:extLst>
          </p:cNvPr>
          <p:cNvSpPr/>
          <p:nvPr/>
        </p:nvSpPr>
        <p:spPr>
          <a:xfrm>
            <a:off x="6312156" y="5006373"/>
            <a:ext cx="101181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minibatch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3" name="สี่เหลี่ยมผืนผ้า 72">
            <a:extLst>
              <a:ext uri="{FF2B5EF4-FFF2-40B4-BE49-F238E27FC236}">
                <a16:creationId xmlns:a16="http://schemas.microsoft.com/office/drawing/2014/main" id="{D8699D84-07CC-4B4B-B431-1ADB8826E3EF}"/>
              </a:ext>
            </a:extLst>
          </p:cNvPr>
          <p:cNvSpPr/>
          <p:nvPr/>
        </p:nvSpPr>
        <p:spPr>
          <a:xfrm>
            <a:off x="6312156" y="1789975"/>
            <a:ext cx="80983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sigmoid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4" name="สี่เหลี่ยมผืนผ้า 73">
            <a:extLst>
              <a:ext uri="{FF2B5EF4-FFF2-40B4-BE49-F238E27FC236}">
                <a16:creationId xmlns:a16="http://schemas.microsoft.com/office/drawing/2014/main" id="{6CCEB5B1-EBF4-4226-B536-9A3D18028DB5}"/>
              </a:ext>
            </a:extLst>
          </p:cNvPr>
          <p:cNvSpPr/>
          <p:nvPr/>
        </p:nvSpPr>
        <p:spPr>
          <a:xfrm>
            <a:off x="6315847" y="2349315"/>
            <a:ext cx="128913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step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0" name="ตัวเชื่อมต่อ: หักมุม 79">
            <a:extLst>
              <a:ext uri="{FF2B5EF4-FFF2-40B4-BE49-F238E27FC236}">
                <a16:creationId xmlns:a16="http://schemas.microsoft.com/office/drawing/2014/main" id="{C0227F51-AB64-4FD6-8969-1DC00DED8EB0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4309120" y="1160821"/>
            <a:ext cx="485962" cy="1392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ตัวเชื่อมต่อ: หักมุม 81">
            <a:extLst>
              <a:ext uri="{FF2B5EF4-FFF2-40B4-BE49-F238E27FC236}">
                <a16:creationId xmlns:a16="http://schemas.microsoft.com/office/drawing/2014/main" id="{58A3921A-C5A6-4B12-8EB4-067B7E874583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301456" y="1669777"/>
            <a:ext cx="501291" cy="139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85">
            <a:extLst>
              <a:ext uri="{FF2B5EF4-FFF2-40B4-BE49-F238E27FC236}">
                <a16:creationId xmlns:a16="http://schemas.microsoft.com/office/drawing/2014/main" id="{672A85C9-FA5A-408F-85A0-A55AA42A53D7}"/>
              </a:ext>
            </a:extLst>
          </p:cNvPr>
          <p:cNvCxnSpPr>
            <a:stCxn id="8" idx="3"/>
            <a:endCxn id="73" idx="1"/>
          </p:cNvCxnSpPr>
          <p:nvPr/>
        </p:nvCxnSpPr>
        <p:spPr>
          <a:xfrm>
            <a:off x="5873974" y="1990030"/>
            <a:ext cx="438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ตัวเชื่อมต่อ: หักมุม 87">
            <a:extLst>
              <a:ext uri="{FF2B5EF4-FFF2-40B4-BE49-F238E27FC236}">
                <a16:creationId xmlns:a16="http://schemas.microsoft.com/office/drawing/2014/main" id="{9286280E-C83C-4298-9768-930399554B85}"/>
              </a:ext>
            </a:extLst>
          </p:cNvPr>
          <p:cNvCxnSpPr>
            <a:endCxn id="74" idx="1"/>
          </p:cNvCxnSpPr>
          <p:nvPr/>
        </p:nvCxnSpPr>
        <p:spPr>
          <a:xfrm rot="16200000" flipH="1">
            <a:off x="5926253" y="2159776"/>
            <a:ext cx="559340" cy="2198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ตัวเชื่อมต่อ: หักมุม 90">
            <a:extLst>
              <a:ext uri="{FF2B5EF4-FFF2-40B4-BE49-F238E27FC236}">
                <a16:creationId xmlns:a16="http://schemas.microsoft.com/office/drawing/2014/main" id="{DBFB25FC-BAE1-47A2-B9F7-A65FBDCF142A}"/>
              </a:ext>
            </a:extLst>
          </p:cNvPr>
          <p:cNvCxnSpPr>
            <a:endCxn id="38" idx="1"/>
          </p:cNvCxnSpPr>
          <p:nvPr/>
        </p:nvCxnSpPr>
        <p:spPr>
          <a:xfrm rot="16200000" flipH="1">
            <a:off x="3896476" y="2555634"/>
            <a:ext cx="1312912" cy="1408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93">
            <a:extLst>
              <a:ext uri="{FF2B5EF4-FFF2-40B4-BE49-F238E27FC236}">
                <a16:creationId xmlns:a16="http://schemas.microsoft.com/office/drawing/2014/main" id="{A4ACA69A-EE70-426A-B3DD-3DE64784558D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5907697" y="3282529"/>
            <a:ext cx="404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ตัวเชื่อมต่อ: หักมุม 98">
            <a:extLst>
              <a:ext uri="{FF2B5EF4-FFF2-40B4-BE49-F238E27FC236}">
                <a16:creationId xmlns:a16="http://schemas.microsoft.com/office/drawing/2014/main" id="{9F6EFFEB-4DAD-44AE-957E-23FB62F58162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3869913" y="3507363"/>
            <a:ext cx="1365879" cy="140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>
            <a:extLst>
              <a:ext uri="{FF2B5EF4-FFF2-40B4-BE49-F238E27FC236}">
                <a16:creationId xmlns:a16="http://schemas.microsoft.com/office/drawing/2014/main" id="{5DCADAE4-6E90-46B0-B1EE-BA8BDD02D200}"/>
              </a:ext>
            </a:extLst>
          </p:cNvPr>
          <p:cNvCxnSpPr>
            <a:stCxn id="39" idx="3"/>
            <a:endCxn id="57" idx="1"/>
          </p:cNvCxnSpPr>
          <p:nvPr/>
        </p:nvCxnSpPr>
        <p:spPr>
          <a:xfrm flipV="1">
            <a:off x="5511597" y="4254836"/>
            <a:ext cx="800559" cy="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ตัวเชื่อมต่อ: หักมุม 104">
            <a:extLst>
              <a:ext uri="{FF2B5EF4-FFF2-40B4-BE49-F238E27FC236}">
                <a16:creationId xmlns:a16="http://schemas.microsoft.com/office/drawing/2014/main" id="{D31C4716-A926-4CD9-B60F-E43A8B954250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5973143" y="4391619"/>
            <a:ext cx="475796" cy="2022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106">
            <a:extLst>
              <a:ext uri="{FF2B5EF4-FFF2-40B4-BE49-F238E27FC236}">
                <a16:creationId xmlns:a16="http://schemas.microsoft.com/office/drawing/2014/main" id="{C53537B0-3EC7-4571-9D3A-BFA7772534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7756" y="4842503"/>
            <a:ext cx="508758" cy="2190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62CA5A7-E8C6-4D47-8AC1-9172C4787F68}"/>
              </a:ext>
            </a:extLst>
          </p:cNvPr>
          <p:cNvSpPr/>
          <p:nvPr/>
        </p:nvSpPr>
        <p:spPr>
          <a:xfrm>
            <a:off x="7457662" y="1789975"/>
            <a:ext cx="84510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B348D231-4112-41FD-BC1C-9D353D725BFC}"/>
              </a:ext>
            </a:extLst>
          </p:cNvPr>
          <p:cNvCxnSpPr>
            <a:stCxn id="73" idx="3"/>
            <a:endCxn id="2" idx="1"/>
          </p:cNvCxnSpPr>
          <p:nvPr/>
        </p:nvCxnSpPr>
        <p:spPr>
          <a:xfrm>
            <a:off x="7121993" y="1990030"/>
            <a:ext cx="335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366D94F-9FFA-4A8D-AE2A-AE705D99F1DE}"/>
              </a:ext>
            </a:extLst>
          </p:cNvPr>
          <p:cNvSpPr/>
          <p:nvPr/>
        </p:nvSpPr>
        <p:spPr>
          <a:xfrm>
            <a:off x="7570293" y="1273354"/>
            <a:ext cx="155363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endParaRPr lang="th-TH" sz="2000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F09EE666-44B1-41CA-A55A-C8DBD523EF0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279808" y="1473409"/>
            <a:ext cx="290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2B2F44C9-2FA2-4F86-994E-F3B10E03A13B}"/>
              </a:ext>
            </a:extLst>
          </p:cNvPr>
          <p:cNvSpPr/>
          <p:nvPr/>
        </p:nvSpPr>
        <p:spPr>
          <a:xfrm>
            <a:off x="6312156" y="5504934"/>
            <a:ext cx="173797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One-Hot Encoding 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3B15BC5A-F945-4096-B100-BA7704551A08}"/>
              </a:ext>
            </a:extLst>
          </p:cNvPr>
          <p:cNvSpPr txBox="1"/>
          <p:nvPr/>
        </p:nvSpPr>
        <p:spPr>
          <a:xfrm>
            <a:off x="4673447" y="5504934"/>
            <a:ext cx="120577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ค่าแทนคำตอบ</a:t>
            </a:r>
          </a:p>
        </p:txBody>
      </p:sp>
      <p:cxnSp>
        <p:nvCxnSpPr>
          <p:cNvPr id="22" name="ตัวเชื่อมต่อ: หักมุม 21">
            <a:extLst>
              <a:ext uri="{FF2B5EF4-FFF2-40B4-BE49-F238E27FC236}">
                <a16:creationId xmlns:a16="http://schemas.microsoft.com/office/drawing/2014/main" id="{44CAA97F-A45E-4907-8010-124FDF77EC0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3852893" y="4884435"/>
            <a:ext cx="1450154" cy="190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133E17FD-B16B-4C29-BD46-2E2EABED5EE1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5879226" y="5704989"/>
            <a:ext cx="432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E305ECC1-37F0-4229-907F-600BAFCC4745}"/>
              </a:ext>
            </a:extLst>
          </p:cNvPr>
          <p:cNvSpPr/>
          <p:nvPr/>
        </p:nvSpPr>
        <p:spPr>
          <a:xfrm>
            <a:off x="6310553" y="3558270"/>
            <a:ext cx="156966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ตัวเชื่อมต่อ: หักมุม 28">
            <a:extLst>
              <a:ext uri="{FF2B5EF4-FFF2-40B4-BE49-F238E27FC236}">
                <a16:creationId xmlns:a16="http://schemas.microsoft.com/office/drawing/2014/main" id="{4B5E2864-2ACA-4FCD-8D19-747136D55C68}"/>
              </a:ext>
            </a:extLst>
          </p:cNvPr>
          <p:cNvCxnSpPr>
            <a:endCxn id="25" idx="1"/>
          </p:cNvCxnSpPr>
          <p:nvPr/>
        </p:nvCxnSpPr>
        <p:spPr>
          <a:xfrm rot="16200000" flipH="1">
            <a:off x="5963911" y="3411683"/>
            <a:ext cx="475796" cy="2174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8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148D65-CB2F-4803-AD2E-BFB53880968B}"/>
              </a:ext>
            </a:extLst>
          </p:cNvPr>
          <p:cNvSpPr/>
          <p:nvPr/>
        </p:nvSpPr>
        <p:spPr>
          <a:xfrm>
            <a:off x="335406" y="391929"/>
            <a:ext cx="2377440" cy="16376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B61B0-7EC7-4AAC-93E2-DEC7180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877792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4DD4FD0-C65B-4750-A86C-201FB2D88C85}"/>
              </a:ext>
            </a:extLst>
          </p:cNvPr>
          <p:cNvSpPr/>
          <p:nvPr/>
        </p:nvSpPr>
        <p:spPr>
          <a:xfrm>
            <a:off x="4896793" y="256239"/>
            <a:ext cx="2398413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9618C56-CEFB-4183-8B25-BC4398D11628}"/>
              </a:ext>
            </a:extLst>
          </p:cNvPr>
          <p:cNvSpPr/>
          <p:nvPr/>
        </p:nvSpPr>
        <p:spPr>
          <a:xfrm>
            <a:off x="5231019" y="851572"/>
            <a:ext cx="1729961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perceptron)</a:t>
            </a:r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329A229-7177-4059-BB56-7813DB6BC704}"/>
              </a:ext>
            </a:extLst>
          </p:cNvPr>
          <p:cNvSpPr/>
          <p:nvPr/>
        </p:nvSpPr>
        <p:spPr>
          <a:xfrm>
            <a:off x="5875160" y="4409040"/>
            <a:ext cx="22202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ค่าขีดแบ่ง</a:t>
            </a:r>
          </a:p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threshold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ค่าหนึ่งที่เป็นตัวแบ่ง</a:t>
            </a:r>
          </a:p>
          <a:p>
            <a:pPr algn="ctr"/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54845E7-0276-40D2-A100-1BD3A5A9F6B2}"/>
              </a:ext>
            </a:extLst>
          </p:cNvPr>
          <p:cNvSpPr/>
          <p:nvPr/>
        </p:nvSpPr>
        <p:spPr>
          <a:xfrm>
            <a:off x="4197332" y="2413600"/>
            <a:ext cx="245317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ค่าน้ำหนัก(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Weight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น้ำหนักความสำคัญ</a:t>
            </a:r>
          </a:p>
          <a:p>
            <a:pPr algn="ctr"/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A82AD94-8774-4A21-8C49-F7DDAF29734B}"/>
              </a:ext>
            </a:extLst>
          </p:cNvPr>
          <p:cNvSpPr txBox="1"/>
          <p:nvPr/>
        </p:nvSpPr>
        <p:spPr>
          <a:xfrm>
            <a:off x="8468040" y="482453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คือผลลัพธ์ที่ได้ ซึ่งจะมีค่า 1 หรือ 0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9DD694-C02F-40C0-992E-16C2C0215C14}"/>
              </a:ext>
            </a:extLst>
          </p:cNvPr>
          <p:cNvSpPr/>
          <p:nvPr/>
        </p:nvSpPr>
        <p:spPr>
          <a:xfrm>
            <a:off x="4790194" y="5837400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bias</a:t>
            </a:r>
            <a:r>
              <a:rPr lang="en-US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5312C0B-EF99-471D-80C3-6F57FC3FFA22}"/>
              </a:ext>
            </a:extLst>
          </p:cNvPr>
          <p:cNvSpPr/>
          <p:nvPr/>
        </p:nvSpPr>
        <p:spPr>
          <a:xfrm>
            <a:off x="466530" y="1350245"/>
            <a:ext cx="2055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 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parameter)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A427C0B-F3FC-47E0-99DA-9938D268C05C}"/>
              </a:ext>
            </a:extLst>
          </p:cNvPr>
          <p:cNvSpPr/>
          <p:nvPr/>
        </p:nvSpPr>
        <p:spPr>
          <a:xfrm>
            <a:off x="530232" y="589962"/>
            <a:ext cx="1950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(Weight, bias)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5B2E0B55-5132-4A14-956B-AC773A02AA7E}"/>
              </a:ext>
            </a:extLst>
          </p:cNvPr>
          <p:cNvSpPr/>
          <p:nvPr/>
        </p:nvSpPr>
        <p:spPr>
          <a:xfrm>
            <a:off x="430530" y="1600793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ค่าที่จะต้องปรับให้เหมาะสมกับปัญหาที่พิจารณา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91810251-83B1-4A63-B533-D363A7B4DC9F}"/>
              </a:ext>
            </a:extLst>
          </p:cNvPr>
          <p:cNvSpPr/>
          <p:nvPr/>
        </p:nvSpPr>
        <p:spPr>
          <a:xfrm>
            <a:off x="5951193" y="2946294"/>
            <a:ext cx="2453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ผลคูณรวมบวก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แล้วค่าถึง 0 ขึ้นไป</a:t>
            </a: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ก็จะได้ค่าเป็น 1 คือมีการสร้างสัญญาณไหลผ่าน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E497E20-38FE-4A88-96AF-864961775AD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77779" y="3469514"/>
            <a:ext cx="0" cy="4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F653F614-C882-4D57-9C19-3C4E34C98B29}"/>
              </a:ext>
            </a:extLst>
          </p:cNvPr>
          <p:cNvCxnSpPr/>
          <p:nvPr/>
        </p:nvCxnSpPr>
        <p:spPr>
          <a:xfrm flipH="1" flipV="1">
            <a:off x="8847667" y="4409040"/>
            <a:ext cx="474133" cy="3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70A2EB5D-713D-4F2F-81A6-AB2FF9B54F62}"/>
              </a:ext>
            </a:extLst>
          </p:cNvPr>
          <p:cNvCxnSpPr>
            <a:cxnSpLocks/>
          </p:cNvCxnSpPr>
          <p:nvPr/>
        </p:nvCxnSpPr>
        <p:spPr>
          <a:xfrm>
            <a:off x="2949768" y="1210733"/>
            <a:ext cx="1952432" cy="1837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CE73742-35B0-44C6-8922-E509E54F126B}"/>
              </a:ext>
            </a:extLst>
          </p:cNvPr>
          <p:cNvSpPr/>
          <p:nvPr/>
        </p:nvSpPr>
        <p:spPr>
          <a:xfrm>
            <a:off x="1698140" y="3643660"/>
            <a:ext cx="12186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ข้อมูลป้อนเข้า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105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3491BED-394E-4F72-9A5F-4908994EB63E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2733541" y="3959830"/>
            <a:ext cx="504958" cy="20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4D22F3-C27B-4AEB-8C50-911CAEEE94FF}"/>
              </a:ext>
            </a:extLst>
          </p:cNvPr>
          <p:cNvSpPr/>
          <p:nvPr/>
        </p:nvSpPr>
        <p:spPr>
          <a:xfrm>
            <a:off x="3327590" y="649889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มาคูณกับ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บวก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จากนั้นก็ได้ค่า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แล้วนำ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ไปเข้าฟังก์ชันกระตุ้น</a:t>
            </a:r>
          </a:p>
        </p:txBody>
      </p:sp>
    </p:spTree>
    <p:extLst>
      <p:ext uri="{BB962C8B-B14F-4D97-AF65-F5344CB8AC3E}">
        <p14:creationId xmlns:p14="http://schemas.microsoft.com/office/powerpoint/2010/main" val="407676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A8DF3B97-F287-4333-86FA-207A220F3A24}"/>
              </a:ext>
            </a:extLst>
          </p:cNvPr>
          <p:cNvSpPr/>
          <p:nvPr/>
        </p:nvSpPr>
        <p:spPr>
          <a:xfrm>
            <a:off x="0" y="5035372"/>
            <a:ext cx="7282660" cy="18226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EE43E57-D37A-49D1-A777-4686C03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6" y="2101263"/>
            <a:ext cx="4067743" cy="2934109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E90F791-EBFE-478D-B1E5-34CE0DFC2675}"/>
              </a:ext>
            </a:extLst>
          </p:cNvPr>
          <p:cNvSpPr/>
          <p:nvPr/>
        </p:nvSpPr>
        <p:spPr>
          <a:xfrm>
            <a:off x="4710158" y="105086"/>
            <a:ext cx="2625399" cy="95410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ก็คือ 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390B386-D0E3-4903-9EA7-610C5425969F}"/>
              </a:ext>
            </a:extLst>
          </p:cNvPr>
          <p:cNvSpPr/>
          <p:nvPr/>
        </p:nvSpPr>
        <p:spPr>
          <a:xfrm>
            <a:off x="1963228" y="139054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คือจำนวนข้อมูล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คือจำนวนตัวแปร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D6B62C8-FBA7-4660-A1A1-CC947998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t="87611" r="-3592" b="1617"/>
          <a:stretch/>
        </p:blipFill>
        <p:spPr>
          <a:xfrm>
            <a:off x="5496801" y="3424819"/>
            <a:ext cx="1787236" cy="374073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4B0EA7D-286C-417A-A609-94084FE5FE89}"/>
              </a:ext>
            </a:extLst>
          </p:cNvPr>
          <p:cNvSpPr/>
          <p:nvPr/>
        </p:nvSpPr>
        <p:spPr>
          <a:xfrm>
            <a:off x="5610931" y="4606216"/>
            <a:ext cx="1292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องมิติ (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CD7C9E93-9D30-476A-81C5-F6AF7CC8519D}"/>
              </a:ext>
            </a:extLst>
          </p:cNvPr>
          <p:cNvCxnSpPr>
            <a:cxnSpLocks/>
          </p:cNvCxnSpPr>
          <p:nvPr/>
        </p:nvCxnSpPr>
        <p:spPr>
          <a:xfrm flipV="1">
            <a:off x="6192982" y="3755353"/>
            <a:ext cx="0" cy="7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ED8B9339-5989-421E-93B0-784415E9DFF5}"/>
              </a:ext>
            </a:extLst>
          </p:cNvPr>
          <p:cNvSpPr/>
          <p:nvPr/>
        </p:nvSpPr>
        <p:spPr>
          <a:xfrm>
            <a:off x="6094514" y="2400846"/>
            <a:ext cx="1326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เรย์ห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นึ่งมิติ (เวกเตอร์)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5EC55545-0CC0-47CE-9FEB-1D0A2FFDD8B8}"/>
              </a:ext>
            </a:extLst>
          </p:cNvPr>
          <p:cNvSpPr/>
          <p:nvPr/>
        </p:nvSpPr>
        <p:spPr>
          <a:xfrm>
            <a:off x="4636990" y="2549645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โดยใน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numpy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400" b="0" i="0" dirty="0">
              <a:solidFill>
                <a:srgbClr val="FF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จะใช้คำสั่ง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np.dot()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E4C2B588-BC08-4E56-B84A-FB957B6B220E}"/>
              </a:ext>
            </a:extLst>
          </p:cNvPr>
          <p:cNvCxnSpPr>
            <a:cxnSpLocks/>
          </p:cNvCxnSpPr>
          <p:nvPr/>
        </p:nvCxnSpPr>
        <p:spPr>
          <a:xfrm>
            <a:off x="6022858" y="3011310"/>
            <a:ext cx="324288" cy="4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A3B8548-1401-4D6B-9293-F1A6704D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87" y="1575214"/>
            <a:ext cx="881330" cy="815699"/>
          </a:xfrm>
          <a:prstGeom prst="rect">
            <a:avLst/>
          </a:prstGeom>
        </p:spPr>
      </p:pic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B662F6AC-8262-4FE4-8EE8-0539632F5F8B}"/>
              </a:ext>
            </a:extLst>
          </p:cNvPr>
          <p:cNvCxnSpPr>
            <a:cxnSpLocks/>
          </p:cNvCxnSpPr>
          <p:nvPr/>
        </p:nvCxnSpPr>
        <p:spPr>
          <a:xfrm flipV="1">
            <a:off x="6615994" y="2767468"/>
            <a:ext cx="0" cy="61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88ECCE9A-EBD8-45B3-B452-38300631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50" y="2786169"/>
            <a:ext cx="3397495" cy="1651372"/>
          </a:xfrm>
          <a:prstGeom prst="rect">
            <a:avLst/>
          </a:prstGeom>
        </p:spPr>
      </p:pic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60146683-6A5A-4854-A8D3-309A8E4D3488}"/>
              </a:ext>
            </a:extLst>
          </p:cNvPr>
          <p:cNvSpPr/>
          <p:nvPr/>
        </p:nvSpPr>
        <p:spPr>
          <a:xfrm>
            <a:off x="7503908" y="3345436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ลูกศร: ขวา 39">
            <a:extLst>
              <a:ext uri="{FF2B5EF4-FFF2-40B4-BE49-F238E27FC236}">
                <a16:creationId xmlns:a16="http://schemas.microsoft.com/office/drawing/2014/main" id="{E31BD85A-01B8-4414-B3A8-14DBCF787A44}"/>
              </a:ext>
            </a:extLst>
          </p:cNvPr>
          <p:cNvSpPr/>
          <p:nvPr/>
        </p:nvSpPr>
        <p:spPr>
          <a:xfrm>
            <a:off x="4735353" y="3375300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73B6CA13-2E48-4771-A3E7-054C856E3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789" y="734700"/>
            <a:ext cx="2429214" cy="1009791"/>
          </a:xfrm>
          <a:prstGeom prst="rect">
            <a:avLst/>
          </a:prstGeom>
        </p:spPr>
      </p:pic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80B6292E-3087-4768-988F-032C5130D408}"/>
              </a:ext>
            </a:extLst>
          </p:cNvPr>
          <p:cNvCxnSpPr>
            <a:cxnSpLocks/>
          </p:cNvCxnSpPr>
          <p:nvPr/>
        </p:nvCxnSpPr>
        <p:spPr>
          <a:xfrm>
            <a:off x="8947984" y="1983063"/>
            <a:ext cx="46387" cy="79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0E3D1262-A9E9-4D0E-B065-D0EE18DDA4DD}"/>
              </a:ext>
            </a:extLst>
          </p:cNvPr>
          <p:cNvSpPr/>
          <p:nvPr/>
        </p:nvSpPr>
        <p:spPr>
          <a:xfrm>
            <a:off x="8459709" y="1575214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ของแต่ละตัว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42970B1D-D898-426C-BA7E-068F407FA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7" y="5688995"/>
            <a:ext cx="2011679" cy="84638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w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b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a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AAF87E16-74C0-4393-B147-AE86D997C755}"/>
              </a:ext>
            </a:extLst>
          </p:cNvPr>
          <p:cNvSpPr/>
          <p:nvPr/>
        </p:nvSpPr>
        <p:spPr>
          <a:xfrm>
            <a:off x="289320" y="5100573"/>
            <a:ext cx="3118898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ฟังก์ชันของเพอร์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8AD311F3-2020-4439-829C-07B2E1DB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172" y="6023949"/>
            <a:ext cx="3705590" cy="1692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ได้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[0 1 1]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6D14DFC8-6043-4EBF-B228-0A79456B216B}"/>
              </a:ext>
            </a:extLst>
          </p:cNvPr>
          <p:cNvCxnSpPr>
            <a:cxnSpLocks/>
          </p:cNvCxnSpPr>
          <p:nvPr/>
        </p:nvCxnSpPr>
        <p:spPr>
          <a:xfrm flipV="1">
            <a:off x="2688196" y="6108588"/>
            <a:ext cx="411882" cy="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10B7E54-EA97-4171-B682-8D65239A406B}"/>
              </a:ext>
            </a:extLst>
          </p:cNvPr>
          <p:cNvSpPr/>
          <p:nvPr/>
        </p:nvSpPr>
        <p:spPr>
          <a:xfrm>
            <a:off x="6296201" y="3817762"/>
            <a:ext cx="2853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ตัวเอียงธรรมดาจะหมายถึงค่าเลขตัวเดียว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068969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3046</Words>
  <Application>Microsoft Office PowerPoint</Application>
  <PresentationFormat>แบบจอกว้าง</PresentationFormat>
  <Paragraphs>452</Paragraphs>
  <Slides>35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35</vt:i4>
      </vt:variant>
    </vt:vector>
  </HeadingPairs>
  <TitlesOfParts>
    <vt:vector size="46" baseType="lpstr">
      <vt:lpstr>Angsana New</vt:lpstr>
      <vt:lpstr>Arial</vt:lpstr>
      <vt:lpstr>Arial Black</vt:lpstr>
      <vt:lpstr>Calibri</vt:lpstr>
      <vt:lpstr>Calibri Light</vt:lpstr>
      <vt:lpstr>Cambria Math</vt:lpstr>
      <vt:lpstr>Consolas</vt:lpstr>
      <vt:lpstr>Helvetica Neue</vt:lpstr>
      <vt:lpstr>Roboto</vt:lpstr>
      <vt:lpstr>TH Sarabun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aditep campira</dc:creator>
  <cp:lastModifiedBy>aditep campira</cp:lastModifiedBy>
  <cp:revision>128</cp:revision>
  <dcterms:created xsi:type="dcterms:W3CDTF">2019-10-10T20:30:07Z</dcterms:created>
  <dcterms:modified xsi:type="dcterms:W3CDTF">2019-10-22T07:28:21Z</dcterms:modified>
</cp:coreProperties>
</file>